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7"/>
  </p:notesMasterIdLst>
  <p:sldIdLst>
    <p:sldId id="257" r:id="rId2"/>
    <p:sldId id="329" r:id="rId3"/>
    <p:sldId id="298" r:id="rId4"/>
    <p:sldId id="299" r:id="rId5"/>
    <p:sldId id="300" r:id="rId6"/>
    <p:sldId id="318" r:id="rId7"/>
    <p:sldId id="319" r:id="rId8"/>
    <p:sldId id="320" r:id="rId9"/>
    <p:sldId id="321" r:id="rId10"/>
    <p:sldId id="322" r:id="rId11"/>
    <p:sldId id="323" r:id="rId12"/>
    <p:sldId id="324" r:id="rId13"/>
    <p:sldId id="326" r:id="rId14"/>
    <p:sldId id="327" r:id="rId15"/>
    <p:sldId id="328" r:id="rId16"/>
    <p:sldId id="325" r:id="rId17"/>
    <p:sldId id="330" r:id="rId18"/>
    <p:sldId id="310" r:id="rId19"/>
    <p:sldId id="311" r:id="rId20"/>
    <p:sldId id="312" r:id="rId21"/>
    <p:sldId id="313" r:id="rId22"/>
    <p:sldId id="314" r:id="rId23"/>
    <p:sldId id="315" r:id="rId24"/>
    <p:sldId id="316" r:id="rId25"/>
    <p:sldId id="317" r:id="rId26"/>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EE4E8"/>
    <a:srgbClr val="C6E0E4"/>
    <a:srgbClr val="DDEDEF"/>
    <a:srgbClr val="CCFFFF"/>
    <a:srgbClr val="F9DC95"/>
    <a:srgbClr val="FAE1A4"/>
    <a:srgbClr val="F9DE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77" autoAdjust="0"/>
    <p:restoredTop sz="94660"/>
  </p:normalViewPr>
  <p:slideViewPr>
    <p:cSldViewPr>
      <p:cViewPr>
        <p:scale>
          <a:sx n="66" d="100"/>
          <a:sy n="66" d="100"/>
        </p:scale>
        <p:origin x="-1278"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055" tIns="47028" rIns="94055" bIns="47028" rtlCol="0"/>
          <a:lstStyle>
            <a:lvl1pPr algn="l">
              <a:defRPr sz="1200"/>
            </a:lvl1pPr>
          </a:lstStyle>
          <a:p>
            <a:pPr>
              <a:defRPr/>
            </a:pPr>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4055" tIns="47028" rIns="94055" bIns="47028" rtlCol="0"/>
          <a:lstStyle>
            <a:lvl1pPr algn="r">
              <a:defRPr sz="1200"/>
            </a:lvl1pPr>
          </a:lstStyle>
          <a:p>
            <a:pPr>
              <a:defRPr/>
            </a:pPr>
            <a:fld id="{0C59655E-1510-407A-8348-738846572A46}" type="datetimeFigureOut">
              <a:rPr lang="en-US"/>
              <a:pPr>
                <a:defRPr/>
              </a:pPr>
              <a:t>6/29/2010</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pPr lvl="0"/>
            <a:endParaRPr lang="en-US" noProof="0" dirty="0" smtClean="0"/>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4055" tIns="47028" rIns="94055" bIns="470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2225"/>
            <a:ext cx="3067050" cy="469900"/>
          </a:xfrm>
          <a:prstGeom prst="rect">
            <a:avLst/>
          </a:prstGeom>
        </p:spPr>
        <p:txBody>
          <a:bodyPr vert="horz" lIns="94055" tIns="47028" rIns="94055" bIns="47028"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4055" tIns="47028" rIns="94055" bIns="47028" rtlCol="0" anchor="b"/>
          <a:lstStyle>
            <a:lvl1pPr algn="r">
              <a:defRPr sz="1200"/>
            </a:lvl1pPr>
          </a:lstStyle>
          <a:p>
            <a:pPr>
              <a:defRPr/>
            </a:pPr>
            <a:fld id="{62B7799B-FCF8-4B80-AC29-476FBA622BD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EA3A9-6489-4F27-97D0-CFC649CD54B1}"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FAEF8-84FD-45D6-AF71-BF9E598FEB17}"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E2B213-C2DD-4205-BB37-8808679E7F67}"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AC7B2-3E7B-4223-B1E4-BD1A88280DB4}"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9000B7-4304-44AF-AC4F-1C4C0A902C75}"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63D0D1-53B1-44C7-9969-BA9FC2854D22}"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CA74BB-0073-4F78-BC4B-FBF9E510267A}"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4661F-B651-4B7C-815B-8EF2592C9768}"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txBox="1">
            <a:spLocks noGrp="1"/>
          </p:cNvSpPr>
          <p:nvPr/>
        </p:nvSpPr>
        <p:spPr bwMode="auto">
          <a:xfrm>
            <a:off x="4008438" y="8912225"/>
            <a:ext cx="3067050" cy="469900"/>
          </a:xfrm>
          <a:prstGeom prst="rect">
            <a:avLst/>
          </a:prstGeom>
          <a:noFill/>
          <a:ln w="9525">
            <a:noFill/>
            <a:miter lim="800000"/>
            <a:headEnd/>
            <a:tailEnd/>
          </a:ln>
        </p:spPr>
        <p:txBody>
          <a:bodyPr lIns="94055" tIns="47028" rIns="94055" bIns="47028" anchor="b"/>
          <a:lstStyle/>
          <a:p>
            <a:pPr algn="r"/>
            <a:fld id="{E9B44578-16F3-4CB7-AEC5-C3AE7C6606F8}" type="slidenum">
              <a:rPr lang="en-US" sz="1200"/>
              <a:pPr algn="r"/>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86A57B-964C-4950-885A-2D13CF1E9B39}"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B822E0-26E3-4858-936F-4285ACC6A8D6}"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33D930-25E4-4841-8637-098A3D63C7A9}"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500E51-1A65-4367-9055-0BD14905D813}"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03AAB-2153-46B8-90F8-ACB9844169EE}"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EA1FE-A9F1-4828-AB18-1393EDCA1F27}"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071C1F-B3D6-44D0-A5C5-FD49872A4A11}"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06D5FE-A70F-4559-BB28-EEA321D52EED}"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5199D4-14DB-4B87-AAAB-4A48AF631657}" type="slidenum">
              <a:rPr lang="en-US" smtClean="0"/>
              <a:pPr/>
              <a:t>25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6F179D-A9C3-4271-9141-D9B97517D3C9}"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5721F8-911E-4BEA-ADEC-16A5DE671850}"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4A922C-38E6-4158-99DB-4D9A9B5129C4}"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72AB19-350F-48FB-9615-DF54814E908F}"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33CC5B-B2F5-4FD6-AD33-0DE80CAA0386}"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52D93E-FBA5-4F75-8ED2-2A846621CBC3}"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DDB3C-195C-4CCA-BCE4-0B7162514475}"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dirty="0"/>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3DAD3A94-5AA6-4166-B05B-F5BCB3558C7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81B1135-3453-413A-AB17-F02EFCF1D57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0B6D493-C3E1-4DE1-A319-00C67C190EE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9120933B-6B85-4C95-9B75-E42F8CFA4C4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B799B9B2-2BD2-4A54-90DC-90D5F0424F2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E91B7EE-36D0-443C-8E49-02EEE9B688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E7034980-C099-47F2-86BE-F0C0A5B61E1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86886AF-5EB9-4660-8F2C-F0824E59DC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BD0B5F01-5796-432C-99AA-E0BD5D0101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7547AB6D-CE4A-49F3-AF00-590910FF91A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1FC49CA1-154E-4CDC-84AE-6BB277ECB09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AC3EF473-0239-425B-BE8E-C962065B4B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895" r:id="rId2"/>
    <p:sldLayoutId id="2147483903" r:id="rId3"/>
    <p:sldLayoutId id="2147483896" r:id="rId4"/>
    <p:sldLayoutId id="2147483897" r:id="rId5"/>
    <p:sldLayoutId id="2147483898" r:id="rId6"/>
    <p:sldLayoutId id="2147483899" r:id="rId7"/>
    <p:sldLayoutId id="2147483904" r:id="rId8"/>
    <p:sldLayoutId id="2147483905" r:id="rId9"/>
    <p:sldLayoutId id="2147483900" r:id="rId10"/>
    <p:sldLayoutId id="214748390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18" Type="http://schemas.openxmlformats.org/officeDocument/2006/relationships/image" Target="../media/image38.png"/><Relationship Id="rId3" Type="http://schemas.openxmlformats.org/officeDocument/2006/relationships/image" Target="../media/image4.jpeg"/><Relationship Id="rId21" Type="http://schemas.openxmlformats.org/officeDocument/2006/relationships/image" Target="../media/image39.jpeg"/><Relationship Id="rId7" Type="http://schemas.openxmlformats.org/officeDocument/2006/relationships/hyperlink" Target="http://www.azcf.org/" TargetMode="External"/><Relationship Id="rId12" Type="http://schemas.openxmlformats.org/officeDocument/2006/relationships/image" Target="http://www.jpmorganchase.com/images/newjpmchaseimg/JPMC_Blue_2008.gif" TargetMode="External"/><Relationship Id="rId17" Type="http://schemas.openxmlformats.org/officeDocument/2006/relationships/image" Target="http://www.lodestarfoundation.org/header.gif" TargetMode="External"/><Relationship Id="rId2" Type="http://schemas.openxmlformats.org/officeDocument/2006/relationships/notesSlide" Target="../notesSlides/notesSlide15.xml"/><Relationship Id="rId16" Type="http://schemas.openxmlformats.org/officeDocument/2006/relationships/image" Target="../media/image37.png"/><Relationship Id="rId20" Type="http://schemas.openxmlformats.org/officeDocument/2006/relationships/hyperlink" Target="http://www.google.com/imgres?imgurl=http://www.keepphxbeautiful.org/images/uploads/City%20of%20Phoenix%20logo.JPG&amp;imgrefurl=http://www.phoenixrecycles.org/&amp;h=371&amp;w=544&amp;sz=46&amp;tbnid=4w4Klv_NqpW9wM:&amp;tbnh=91&amp;tbnw=133&amp;prev=/images?q=city+of+phoenix+logo&amp;usg=__XYnlRNwusNldn6oNgT8CJcLJtJo=&amp;ei=EvXYSrSKBIX8NfTl5NcH&amp;sa=X&amp;oi=image_result&amp;resnum=1&amp;ct=image&amp;ved=0CA4Q9QEwAA" TargetMode="External"/><Relationship Id="rId1" Type="http://schemas.openxmlformats.org/officeDocument/2006/relationships/slideLayout" Target="../slideLayouts/slideLayout2.xml"/><Relationship Id="rId6" Type="http://schemas.openxmlformats.org/officeDocument/2006/relationships/image" Target="http://www.lisc.org/phoenix/assets/asset_upload_file241_5129.gif" TargetMode="External"/><Relationship Id="rId11" Type="http://schemas.openxmlformats.org/officeDocument/2006/relationships/image" Target="../media/image35.png"/><Relationship Id="rId5" Type="http://schemas.openxmlformats.org/officeDocument/2006/relationships/image" Target="../media/image33.png"/><Relationship Id="rId15" Type="http://schemas.openxmlformats.org/officeDocument/2006/relationships/hyperlink" Target="http://www.lodestarfoundation.org/index.html" TargetMode="External"/><Relationship Id="rId10" Type="http://schemas.openxmlformats.org/officeDocument/2006/relationships/hyperlink" Target="http://www.jpmorganchase.com/pages/jpmc" TargetMode="External"/><Relationship Id="rId19" Type="http://schemas.openxmlformats.org/officeDocument/2006/relationships/image" Target="http://www.vsuw.org/images/luuw-logo.png?1255448672" TargetMode="External"/><Relationship Id="rId4" Type="http://schemas.openxmlformats.org/officeDocument/2006/relationships/hyperlink" Target="http://www.lisc.org/phoenix/index.shtml" TargetMode="External"/><Relationship Id="rId9" Type="http://schemas.openxmlformats.org/officeDocument/2006/relationships/image" Target="http://www.azcf.org/images/acf_logo.gif" TargetMode="External"/><Relationship Id="rId14" Type="http://schemas.openxmlformats.org/officeDocument/2006/relationships/image" Target="http://www.slhi.org/images/logo.gif" TargetMode="External"/><Relationship Id="rId22" Type="http://schemas.openxmlformats.org/officeDocument/2006/relationships/image" Target="http://www.google.com/images?q=tbn:4w4Klv_NqpW9wM::www.keepphxbeautiful.org/images/uploads/City%2520of%2520Phoenix%2520logo.JPG&amp;h=94&amp;w=137&amp;usg=__poSqp-QgAjGqVP2CkEXpcT7KB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phxrevitalization.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95600" y="0"/>
            <a:ext cx="62484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28956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0"/>
            <a:ext cx="2286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9" name="Text Box 6"/>
          <p:cNvSpPr txBox="1">
            <a:spLocks noChangeArrowheads="1"/>
          </p:cNvSpPr>
          <p:nvPr/>
        </p:nvSpPr>
        <p:spPr bwMode="auto">
          <a:xfrm>
            <a:off x="3429000" y="201613"/>
            <a:ext cx="4905375" cy="6408737"/>
          </a:xfrm>
          <a:prstGeom prst="rect">
            <a:avLst/>
          </a:prstGeom>
          <a:noFill/>
          <a:ln w="28575" algn="ctr">
            <a:solidFill>
              <a:srgbClr val="2E3192"/>
            </a:solidFill>
            <a:miter lim="800000"/>
            <a:headEnd/>
            <a:tailEnd/>
          </a:ln>
        </p:spPr>
        <p:txBody>
          <a:bodyPr/>
          <a:lstStyle/>
          <a:p>
            <a:pPr algn="ctr">
              <a:spcAft>
                <a:spcPts val="1000"/>
              </a:spcAft>
            </a:pPr>
            <a:endParaRPr lang="en-US" sz="2800" dirty="0">
              <a:solidFill>
                <a:srgbClr val="000000"/>
              </a:solidFill>
              <a:latin typeface="Times New Roman" pitchFamily="18" charset="0"/>
            </a:endParaRPr>
          </a:p>
          <a:p>
            <a:pPr algn="ctr"/>
            <a:r>
              <a:rPr lang="en-US" b="1" dirty="0">
                <a:solidFill>
                  <a:srgbClr val="000000"/>
                </a:solidFill>
              </a:rPr>
              <a:t>Central City South</a:t>
            </a:r>
          </a:p>
          <a:p>
            <a:pPr algn="ctr"/>
            <a:r>
              <a:rPr lang="en-US" b="1" dirty="0">
                <a:solidFill>
                  <a:srgbClr val="000000"/>
                </a:solidFill>
              </a:rPr>
              <a:t>Phoenix, Arizona</a:t>
            </a:r>
          </a:p>
          <a:p>
            <a:pPr algn="ctr"/>
            <a:endParaRPr lang="en-US" sz="2800" dirty="0">
              <a:solidFill>
                <a:srgbClr val="000000"/>
              </a:solidFill>
            </a:endParaRPr>
          </a:p>
          <a:p>
            <a:pPr algn="ctr"/>
            <a:r>
              <a:rPr lang="en-US" sz="1600" dirty="0">
                <a:solidFill>
                  <a:srgbClr val="000000"/>
                </a:solidFill>
              </a:rPr>
              <a:t>Our Community,</a:t>
            </a:r>
          </a:p>
          <a:p>
            <a:pPr algn="ctr"/>
            <a:r>
              <a:rPr lang="en-US" sz="1600" dirty="0">
                <a:solidFill>
                  <a:srgbClr val="000000"/>
                </a:solidFill>
              </a:rPr>
              <a:t>Our Vision,</a:t>
            </a:r>
          </a:p>
          <a:p>
            <a:pPr algn="ctr"/>
            <a:r>
              <a:rPr lang="en-US" sz="1600" dirty="0">
                <a:solidFill>
                  <a:srgbClr val="000000"/>
                </a:solidFill>
              </a:rPr>
              <a:t>Our Quality of Life Plan</a:t>
            </a:r>
            <a:endParaRPr lang="en-US" sz="2800" dirty="0">
              <a:solidFill>
                <a:srgbClr val="000000"/>
              </a:solidFill>
            </a:endParaRPr>
          </a:p>
          <a:p>
            <a:pPr algn="ctr">
              <a:spcAft>
                <a:spcPts val="1000"/>
              </a:spcAft>
            </a:pPr>
            <a:endParaRPr lang="en-US" sz="2800" dirty="0">
              <a:solidFill>
                <a:srgbClr val="000000"/>
              </a:solidFill>
            </a:endParaRPr>
          </a:p>
          <a:p>
            <a:pPr algn="ctr"/>
            <a:r>
              <a:rPr lang="en-US" sz="1200" dirty="0">
                <a:solidFill>
                  <a:srgbClr val="000000"/>
                </a:solidFill>
              </a:rPr>
              <a:t>“</a:t>
            </a:r>
            <a:r>
              <a:rPr lang="en-US" sz="1200" i="1" dirty="0">
                <a:solidFill>
                  <a:srgbClr val="000000"/>
                </a:solidFill>
              </a:rPr>
              <a:t>A community stamped with history </a:t>
            </a:r>
          </a:p>
          <a:p>
            <a:pPr algn="ctr"/>
            <a:r>
              <a:rPr lang="en-US" sz="1200" i="1" dirty="0">
                <a:solidFill>
                  <a:srgbClr val="000000"/>
                </a:solidFill>
              </a:rPr>
              <a:t>and carrying it with us into the future”</a:t>
            </a:r>
            <a:endParaRPr lang="en-US" sz="1200" dirty="0"/>
          </a:p>
        </p:txBody>
      </p:sp>
      <p:pic>
        <p:nvPicPr>
          <p:cNvPr id="6150" name="Picture 7" descr="Stamps"/>
          <p:cNvPicPr>
            <a:picLocks noChangeAspect="1" noChangeArrowheads="1"/>
          </p:cNvPicPr>
          <p:nvPr/>
        </p:nvPicPr>
        <p:blipFill>
          <a:blip r:embed="rId3" cstate="print"/>
          <a:srcRect l="2876" r="5067"/>
          <a:stretch>
            <a:fillRect/>
          </a:stretch>
        </p:blipFill>
        <p:spPr bwMode="auto">
          <a:xfrm>
            <a:off x="5003800" y="3581400"/>
            <a:ext cx="1930400" cy="2895600"/>
          </a:xfrm>
          <a:prstGeom prst="rect">
            <a:avLst/>
          </a:prstGeom>
          <a:noFill/>
          <a:ln w="9525" algn="ctr">
            <a:noFill/>
            <a:miter lim="800000"/>
            <a:headEnd/>
            <a:tailEnd/>
          </a:ln>
        </p:spPr>
      </p:pic>
      <p:pic>
        <p:nvPicPr>
          <p:cNvPr id="6151" name="Picture 3" descr="http://www.phxrevitalization.org/images/header2009b.jpg"/>
          <p:cNvPicPr>
            <a:picLocks noChangeAspect="1" noChangeArrowheads="1"/>
          </p:cNvPicPr>
          <p:nvPr/>
        </p:nvPicPr>
        <p:blipFill>
          <a:blip r:embed="rId4"/>
          <a:srcRect r="64417"/>
          <a:stretch>
            <a:fillRect/>
          </a:stretch>
        </p:blipFill>
        <p:spPr bwMode="auto">
          <a:xfrm>
            <a:off x="370974" y="5257800"/>
            <a:ext cx="2143626" cy="754239"/>
          </a:xfrm>
          <a:prstGeom prst="rect">
            <a:avLst/>
          </a:prstGeom>
          <a:noFill/>
          <a:ln w="9525" algn="ctr">
            <a:miter lim="800000"/>
            <a:headEnd/>
            <a:tailEnd/>
          </a:ln>
        </p:spPr>
      </p:pic>
      <p:sp>
        <p:nvSpPr>
          <p:cNvPr id="8" name="TextBox 7"/>
          <p:cNvSpPr txBox="1"/>
          <p:nvPr/>
        </p:nvSpPr>
        <p:spPr>
          <a:xfrm>
            <a:off x="152400" y="6019800"/>
            <a:ext cx="2590800" cy="984885"/>
          </a:xfrm>
          <a:prstGeom prst="rect">
            <a:avLst/>
          </a:prstGeom>
          <a:noFill/>
        </p:spPr>
        <p:txBody>
          <a:bodyPr wrap="square" rtlCol="0">
            <a:spAutoFit/>
          </a:bodyPr>
          <a:lstStyle/>
          <a:p>
            <a:pPr algn="ctr"/>
            <a:r>
              <a:rPr lang="en-US" sz="1050" b="1" dirty="0">
                <a:solidFill>
                  <a:srgbClr val="002060"/>
                </a:solidFill>
              </a:rPr>
              <a:t>Revitalizing Neighborhoods,</a:t>
            </a:r>
            <a:endParaRPr lang="en-US" sz="1050" dirty="0">
              <a:solidFill>
                <a:srgbClr val="002060"/>
              </a:solidFill>
            </a:endParaRPr>
          </a:p>
          <a:p>
            <a:pPr algn="ctr"/>
            <a:r>
              <a:rPr lang="en-US" sz="1050" b="1" dirty="0">
                <a:solidFill>
                  <a:srgbClr val="002060"/>
                </a:solidFill>
              </a:rPr>
              <a:t>Connecting Generations</a:t>
            </a:r>
            <a:endParaRPr lang="en-US" sz="1050" dirty="0">
              <a:solidFill>
                <a:srgbClr val="002060"/>
              </a:solidFill>
            </a:endParaRPr>
          </a:p>
          <a:p>
            <a:r>
              <a:rPr lang="en-US" dirty="0"/>
              <a:t>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6151" name="TextBox 6"/>
          <p:cNvSpPr txBox="1">
            <a:spLocks noChangeArrowheads="1"/>
          </p:cNvSpPr>
          <p:nvPr/>
        </p:nvSpPr>
        <p:spPr bwMode="auto">
          <a:xfrm>
            <a:off x="914400" y="865188"/>
            <a:ext cx="990600" cy="400050"/>
          </a:xfrm>
          <a:prstGeom prst="rect">
            <a:avLst/>
          </a:prstGeom>
          <a:noFill/>
          <a:ln w="9525">
            <a:noFill/>
            <a:miter lim="800000"/>
            <a:headEnd/>
            <a:tailEnd/>
          </a:ln>
        </p:spPr>
        <p:txBody>
          <a:bodyPr>
            <a:spAutoFit/>
          </a:bodyPr>
          <a:lstStyle/>
          <a:p>
            <a:pPr algn="ctr">
              <a:defRPr/>
            </a:pPr>
            <a:r>
              <a:rPr lang="en-US" sz="1200" b="1" dirty="0">
                <a:latin typeface="+mj-lt"/>
              </a:rPr>
              <a:t>L. Moreno</a:t>
            </a:r>
            <a:endParaRPr lang="en-US" b="1" dirty="0">
              <a:latin typeface="+mj-lt"/>
            </a:endParaRPr>
          </a:p>
          <a:p>
            <a:pPr algn="ctr">
              <a:defRPr/>
            </a:pPr>
            <a:r>
              <a:rPr lang="en-US" sz="800" b="1" dirty="0">
                <a:latin typeface="+mj-lt"/>
              </a:rPr>
              <a:t>Resident</a:t>
            </a:r>
            <a:endParaRPr lang="en-US" sz="800" dirty="0">
              <a:latin typeface="+mj-lt"/>
            </a:endParaRPr>
          </a:p>
        </p:txBody>
      </p:sp>
      <p:sp>
        <p:nvSpPr>
          <p:cNvPr id="11" name="TextBox 6"/>
          <p:cNvSpPr txBox="1">
            <a:spLocks noChangeArrowheads="1"/>
          </p:cNvSpPr>
          <p:nvPr/>
        </p:nvSpPr>
        <p:spPr bwMode="auto">
          <a:xfrm>
            <a:off x="838200" y="2495550"/>
            <a:ext cx="1143000" cy="400050"/>
          </a:xfrm>
          <a:prstGeom prst="rect">
            <a:avLst/>
          </a:prstGeom>
          <a:noFill/>
          <a:ln w="9525">
            <a:noFill/>
            <a:miter lim="800000"/>
            <a:headEnd/>
            <a:tailEnd/>
          </a:ln>
        </p:spPr>
        <p:txBody>
          <a:bodyPr>
            <a:spAutoFit/>
          </a:bodyPr>
          <a:lstStyle/>
          <a:p>
            <a:pPr algn="ctr">
              <a:defRPr/>
            </a:pPr>
            <a:r>
              <a:rPr lang="en-US" sz="1200" b="1" dirty="0">
                <a:latin typeface="+mj-lt"/>
              </a:rPr>
              <a:t>J. Muhammad</a:t>
            </a:r>
            <a:endParaRPr lang="en-US" b="1" dirty="0">
              <a:latin typeface="+mj-lt"/>
            </a:endParaRPr>
          </a:p>
          <a:p>
            <a:pPr algn="ctr">
              <a:defRPr/>
            </a:pPr>
            <a:r>
              <a:rPr lang="en-US" sz="800" b="1" dirty="0">
                <a:latin typeface="+mj-lt"/>
              </a:rPr>
              <a:t>Resident</a:t>
            </a:r>
            <a:endParaRPr lang="en-US" sz="800" dirty="0">
              <a:latin typeface="+mj-lt"/>
            </a:endParaRPr>
          </a:p>
        </p:txBody>
      </p:sp>
      <p:sp>
        <p:nvSpPr>
          <p:cNvPr id="13" name="TextBox 6"/>
          <p:cNvSpPr txBox="1">
            <a:spLocks noChangeArrowheads="1"/>
          </p:cNvSpPr>
          <p:nvPr/>
        </p:nvSpPr>
        <p:spPr bwMode="auto">
          <a:xfrm>
            <a:off x="838200" y="4095750"/>
            <a:ext cx="1143000" cy="400050"/>
          </a:xfrm>
          <a:prstGeom prst="rect">
            <a:avLst/>
          </a:prstGeom>
          <a:noFill/>
          <a:ln w="9525">
            <a:noFill/>
            <a:miter lim="800000"/>
            <a:headEnd/>
            <a:tailEnd/>
          </a:ln>
        </p:spPr>
        <p:txBody>
          <a:bodyPr>
            <a:spAutoFit/>
          </a:bodyPr>
          <a:lstStyle/>
          <a:p>
            <a:pPr algn="ctr">
              <a:defRPr/>
            </a:pPr>
            <a:r>
              <a:rPr lang="en-US" sz="1200" b="1" dirty="0">
                <a:latin typeface="+mj-lt"/>
              </a:rPr>
              <a:t>M.S. Ontiverez</a:t>
            </a:r>
            <a:endParaRPr lang="en-US" b="1" dirty="0">
              <a:latin typeface="+mj-lt"/>
            </a:endParaRPr>
          </a:p>
          <a:p>
            <a:pPr algn="ctr">
              <a:defRPr/>
            </a:pPr>
            <a:r>
              <a:rPr lang="en-US" sz="800" b="1" dirty="0">
                <a:latin typeface="+mj-lt"/>
              </a:rPr>
              <a:t>Resident</a:t>
            </a:r>
            <a:endParaRPr lang="en-US" sz="800" dirty="0">
              <a:latin typeface="+mj-lt"/>
            </a:endParaRPr>
          </a:p>
        </p:txBody>
      </p:sp>
      <p:sp>
        <p:nvSpPr>
          <p:cNvPr id="14" name="TextBox 6"/>
          <p:cNvSpPr txBox="1">
            <a:spLocks noChangeArrowheads="1"/>
          </p:cNvSpPr>
          <p:nvPr/>
        </p:nvSpPr>
        <p:spPr bwMode="auto">
          <a:xfrm>
            <a:off x="914400" y="5695950"/>
            <a:ext cx="990600" cy="400050"/>
          </a:xfrm>
          <a:prstGeom prst="rect">
            <a:avLst/>
          </a:prstGeom>
          <a:noFill/>
          <a:ln w="9525">
            <a:noFill/>
            <a:miter lim="800000"/>
            <a:headEnd/>
            <a:tailEnd/>
          </a:ln>
        </p:spPr>
        <p:txBody>
          <a:bodyPr>
            <a:spAutoFit/>
          </a:bodyPr>
          <a:lstStyle/>
          <a:p>
            <a:pPr algn="ctr">
              <a:defRPr/>
            </a:pPr>
            <a:r>
              <a:rPr lang="en-US" sz="1200" b="1" dirty="0">
                <a:latin typeface="+mj-lt"/>
              </a:rPr>
              <a:t>M. Ontiverez</a:t>
            </a:r>
            <a:endParaRPr lang="en-US" b="1" dirty="0">
              <a:latin typeface="+mj-lt"/>
            </a:endParaRPr>
          </a:p>
          <a:p>
            <a:pPr algn="ctr">
              <a:defRPr/>
            </a:pPr>
            <a:r>
              <a:rPr lang="en-US" sz="800" b="1" dirty="0">
                <a:latin typeface="+mj-lt"/>
              </a:rPr>
              <a:t>Resident</a:t>
            </a:r>
            <a:endParaRPr lang="en-US" sz="800" dirty="0">
              <a:latin typeface="+mj-lt"/>
            </a:endParaRPr>
          </a:p>
        </p:txBody>
      </p:sp>
      <p:pic>
        <p:nvPicPr>
          <p:cNvPr id="15367" name="Picture 9" descr="\\Prchome\fdrive\Programs &amp; Projects\PNDC, NU\Table Talk, TT &amp; Some\PNDC TT&amp;S 051609\March 09 151.jpg"/>
          <p:cNvPicPr>
            <a:picLocks noChangeAspect="1" noChangeArrowheads="1"/>
          </p:cNvPicPr>
          <p:nvPr/>
        </p:nvPicPr>
        <p:blipFill>
          <a:blip r:embed="rId4" cstate="print"/>
          <a:srcRect t="15790"/>
          <a:stretch>
            <a:fillRect/>
          </a:stretch>
        </p:blipFill>
        <p:spPr bwMode="auto">
          <a:xfrm>
            <a:off x="3124200" y="1917700"/>
            <a:ext cx="2514600" cy="1587500"/>
          </a:xfrm>
          <a:prstGeom prst="rect">
            <a:avLst/>
          </a:prstGeom>
          <a:noFill/>
          <a:ln w="9525">
            <a:noFill/>
            <a:miter lim="800000"/>
            <a:headEnd/>
            <a:tailEnd/>
          </a:ln>
        </p:spPr>
      </p:pic>
      <p:sp>
        <p:nvSpPr>
          <p:cNvPr id="15368" name="Rectangle 2"/>
          <p:cNvSpPr>
            <a:spLocks noChangeArrowheads="1"/>
          </p:cNvSpPr>
          <p:nvPr/>
        </p:nvSpPr>
        <p:spPr bwMode="auto">
          <a:xfrm>
            <a:off x="3429000" y="381000"/>
            <a:ext cx="5486400" cy="1216025"/>
          </a:xfrm>
          <a:prstGeom prst="rect">
            <a:avLst/>
          </a:prstGeom>
          <a:noFill/>
          <a:ln w="9525">
            <a:noFill/>
            <a:miter lim="800000"/>
            <a:headEnd/>
            <a:tailEnd/>
          </a:ln>
        </p:spPr>
        <p:txBody>
          <a:bodyPr bIns="91440" anchor="b"/>
          <a:lstStyle/>
          <a:p>
            <a:pPr marL="53975" algn="r"/>
            <a:r>
              <a:rPr lang="en-US" sz="3600" dirty="0">
                <a:solidFill>
                  <a:srgbClr val="675C5C"/>
                </a:solidFill>
                <a:latin typeface="Franklin Gothic Book" pitchFamily="34" charset="0"/>
              </a:rPr>
              <a:t>04.25.09</a:t>
            </a:r>
          </a:p>
        </p:txBody>
      </p:sp>
      <p:pic>
        <p:nvPicPr>
          <p:cNvPr id="15369" name="Picture 2" descr="\\Prchome\fdrive\Programs &amp; Projects\PNDC\Table Talk, TT &amp; Some\PNDC TT&amp;S 051609\March 09 059.jpg"/>
          <p:cNvPicPr>
            <a:picLocks noChangeAspect="1" noChangeArrowheads="1"/>
          </p:cNvPicPr>
          <p:nvPr/>
        </p:nvPicPr>
        <p:blipFill>
          <a:blip r:embed="rId5"/>
          <a:srcRect t="15788" r="17105" b="5263"/>
          <a:stretch>
            <a:fillRect/>
          </a:stretch>
        </p:blipFill>
        <p:spPr bwMode="auto">
          <a:xfrm>
            <a:off x="5943600" y="2971800"/>
            <a:ext cx="2895600" cy="2068513"/>
          </a:xfrm>
          <a:prstGeom prst="rect">
            <a:avLst/>
          </a:prstGeom>
          <a:noFill/>
          <a:ln w="9525">
            <a:noFill/>
            <a:miter lim="800000"/>
            <a:headEnd/>
            <a:tailEnd/>
          </a:ln>
        </p:spPr>
      </p:pic>
      <p:pic>
        <p:nvPicPr>
          <p:cNvPr id="15370" name="Picture 3" descr="\\Prchome\fdrive\Programs &amp; Projects\PNDC\Table Talk, TT &amp; Some\PNDC TT&amp;S 051609\March 09 060.jpg"/>
          <p:cNvPicPr>
            <a:picLocks noChangeAspect="1" noChangeArrowheads="1"/>
          </p:cNvPicPr>
          <p:nvPr/>
        </p:nvPicPr>
        <p:blipFill>
          <a:blip r:embed="rId6"/>
          <a:srcRect t="7500" b="3619"/>
          <a:stretch>
            <a:fillRect/>
          </a:stretch>
        </p:blipFill>
        <p:spPr bwMode="auto">
          <a:xfrm>
            <a:off x="3124200" y="4191000"/>
            <a:ext cx="2667000" cy="1778000"/>
          </a:xfrm>
          <a:prstGeom prst="rect">
            <a:avLst/>
          </a:prstGeom>
          <a:noFill/>
          <a:ln w="9525">
            <a:noFill/>
            <a:miter lim="800000"/>
            <a:headEnd/>
            <a:tailEnd/>
          </a:ln>
        </p:spPr>
      </p:pic>
      <p:sp>
        <p:nvSpPr>
          <p:cNvPr id="15371" name="Rectangle 3"/>
          <p:cNvSpPr>
            <a:spLocks noGrp="1" noChangeArrowheads="1"/>
          </p:cNvSpPr>
          <p:nvPr>
            <p:ph sz="quarter" idx="1"/>
          </p:nvPr>
        </p:nvSpPr>
        <p:spPr>
          <a:xfrm>
            <a:off x="3124200" y="1219200"/>
            <a:ext cx="3276600" cy="4648200"/>
          </a:xfrm>
        </p:spPr>
        <p:txBody>
          <a:bodyPr/>
          <a:lstStyle/>
          <a:p>
            <a:pPr eaLnBrk="1" hangingPunct="1">
              <a:lnSpc>
                <a:spcPct val="90000"/>
              </a:lnSpc>
              <a:buFont typeface="Wingdings 2" pitchFamily="18" charset="2"/>
              <a:buNone/>
            </a:pPr>
            <a:r>
              <a:rPr lang="en-US" sz="1400" b="1" dirty="0" smtClean="0">
                <a:solidFill>
                  <a:srgbClr val="675C5C"/>
                </a:solidFill>
                <a:latin typeface="Franklin Gothic Book" pitchFamily="34" charset="0"/>
              </a:rPr>
              <a:t>Table Talk-Community Power</a:t>
            </a:r>
          </a:p>
          <a:p>
            <a:pPr eaLnBrk="1" hangingPunct="1">
              <a:lnSpc>
                <a:spcPct val="90000"/>
              </a:lnSpc>
              <a:buFont typeface="Wingdings 2" pitchFamily="18" charset="2"/>
              <a:buNone/>
            </a:pPr>
            <a:r>
              <a:rPr lang="en-US" sz="1400" dirty="0" smtClean="0">
                <a:solidFill>
                  <a:srgbClr val="675C5C"/>
                </a:solidFill>
                <a:latin typeface="Franklin Gothic Book" pitchFamily="34" charset="0"/>
              </a:rPr>
              <a:t> Food for the Soul- Getting information</a:t>
            </a:r>
            <a:endParaRPr lang="en-US" sz="140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6151" name="TextBox 6"/>
          <p:cNvSpPr txBox="1">
            <a:spLocks noChangeArrowheads="1"/>
          </p:cNvSpPr>
          <p:nvPr/>
        </p:nvSpPr>
        <p:spPr bwMode="auto">
          <a:xfrm>
            <a:off x="914400" y="865188"/>
            <a:ext cx="990600" cy="400050"/>
          </a:xfrm>
          <a:prstGeom prst="rect">
            <a:avLst/>
          </a:prstGeom>
          <a:noFill/>
          <a:ln w="9525">
            <a:noFill/>
            <a:miter lim="800000"/>
            <a:headEnd/>
            <a:tailEnd/>
          </a:ln>
        </p:spPr>
        <p:txBody>
          <a:bodyPr>
            <a:spAutoFit/>
          </a:bodyPr>
          <a:lstStyle/>
          <a:p>
            <a:pPr algn="ctr">
              <a:defRPr/>
            </a:pPr>
            <a:r>
              <a:rPr lang="en-US" sz="1200" b="1" dirty="0">
                <a:latin typeface="+mj-lt"/>
              </a:rPr>
              <a:t>K. Pickett</a:t>
            </a:r>
          </a:p>
          <a:p>
            <a:pPr algn="ctr">
              <a:defRPr/>
            </a:pPr>
            <a:r>
              <a:rPr lang="en-US" sz="800" b="1" dirty="0">
                <a:latin typeface="+mj-lt"/>
              </a:rPr>
              <a:t>Resident</a:t>
            </a:r>
            <a:endParaRPr lang="en-US" sz="800" dirty="0">
              <a:latin typeface="+mj-lt"/>
            </a:endParaRPr>
          </a:p>
        </p:txBody>
      </p:sp>
      <p:sp>
        <p:nvSpPr>
          <p:cNvPr id="11" name="TextBox 6"/>
          <p:cNvSpPr txBox="1">
            <a:spLocks noChangeArrowheads="1"/>
          </p:cNvSpPr>
          <p:nvPr/>
        </p:nvSpPr>
        <p:spPr bwMode="auto">
          <a:xfrm>
            <a:off x="9144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R. Pinkins</a:t>
            </a:r>
            <a:endParaRPr lang="en-US" b="1" dirty="0">
              <a:latin typeface="+mj-lt"/>
            </a:endParaRPr>
          </a:p>
          <a:p>
            <a:pPr algn="ctr">
              <a:defRPr/>
            </a:pPr>
            <a:r>
              <a:rPr lang="en-US" sz="800" b="1" dirty="0">
                <a:latin typeface="+mj-lt"/>
              </a:rPr>
              <a:t>Resident</a:t>
            </a:r>
            <a:endParaRPr lang="en-US" sz="800" dirty="0">
              <a:latin typeface="+mj-lt"/>
            </a:endParaRPr>
          </a:p>
        </p:txBody>
      </p:sp>
      <p:sp>
        <p:nvSpPr>
          <p:cNvPr id="13" name="TextBox 6"/>
          <p:cNvSpPr txBox="1">
            <a:spLocks noChangeArrowheads="1"/>
          </p:cNvSpPr>
          <p:nvPr/>
        </p:nvSpPr>
        <p:spPr bwMode="auto">
          <a:xfrm>
            <a:off x="914400" y="4095750"/>
            <a:ext cx="990600" cy="400050"/>
          </a:xfrm>
          <a:prstGeom prst="rect">
            <a:avLst/>
          </a:prstGeom>
          <a:noFill/>
          <a:ln w="9525">
            <a:noFill/>
            <a:miter lim="800000"/>
            <a:headEnd/>
            <a:tailEnd/>
          </a:ln>
        </p:spPr>
        <p:txBody>
          <a:bodyPr>
            <a:spAutoFit/>
          </a:bodyPr>
          <a:lstStyle/>
          <a:p>
            <a:pPr algn="ctr">
              <a:defRPr/>
            </a:pPr>
            <a:r>
              <a:rPr lang="en-US" sz="1200" b="1" dirty="0">
                <a:latin typeface="+mj-lt"/>
              </a:rPr>
              <a:t>L. Preston</a:t>
            </a:r>
            <a:endParaRPr lang="en-US" b="1" dirty="0">
              <a:latin typeface="+mj-lt"/>
            </a:endParaRPr>
          </a:p>
          <a:p>
            <a:pPr algn="ctr">
              <a:defRPr/>
            </a:pPr>
            <a:r>
              <a:rPr lang="en-US" sz="800" b="1" dirty="0">
                <a:latin typeface="+mj-lt"/>
              </a:rPr>
              <a:t>Resident</a:t>
            </a:r>
            <a:endParaRPr lang="en-US" sz="800" dirty="0">
              <a:latin typeface="+mj-lt"/>
            </a:endParaRPr>
          </a:p>
        </p:txBody>
      </p:sp>
      <p:sp>
        <p:nvSpPr>
          <p:cNvPr id="14" name="TextBox 6"/>
          <p:cNvSpPr txBox="1">
            <a:spLocks noChangeArrowheads="1"/>
          </p:cNvSpPr>
          <p:nvPr/>
        </p:nvSpPr>
        <p:spPr bwMode="auto">
          <a:xfrm>
            <a:off x="914400" y="5695950"/>
            <a:ext cx="990600" cy="400050"/>
          </a:xfrm>
          <a:prstGeom prst="rect">
            <a:avLst/>
          </a:prstGeom>
          <a:noFill/>
          <a:ln w="9525">
            <a:noFill/>
            <a:miter lim="800000"/>
            <a:headEnd/>
            <a:tailEnd/>
          </a:ln>
        </p:spPr>
        <p:txBody>
          <a:bodyPr>
            <a:spAutoFit/>
          </a:bodyPr>
          <a:lstStyle/>
          <a:p>
            <a:pPr algn="ctr">
              <a:defRPr/>
            </a:pPr>
            <a:r>
              <a:rPr lang="en-US" sz="1200" b="1" dirty="0">
                <a:latin typeface="+mj-lt"/>
              </a:rPr>
              <a:t>N. Qaasim</a:t>
            </a:r>
            <a:endParaRPr lang="en-US" b="1" dirty="0">
              <a:latin typeface="+mj-lt"/>
            </a:endParaRPr>
          </a:p>
          <a:p>
            <a:pPr algn="ctr">
              <a:defRPr/>
            </a:pPr>
            <a:r>
              <a:rPr lang="en-US" sz="800" b="1" dirty="0">
                <a:latin typeface="+mj-lt"/>
              </a:rPr>
              <a:t>Resident</a:t>
            </a:r>
            <a:endParaRPr lang="en-US" sz="800" dirty="0">
              <a:latin typeface="+mj-lt"/>
            </a:endParaRPr>
          </a:p>
        </p:txBody>
      </p:sp>
      <p:pic>
        <p:nvPicPr>
          <p:cNvPr id="16391" name="Picture 10" descr="\\Prchome\fdrive\Programs &amp; Projects\PNDC, NU\Table Talk, TT &amp; Some\PNDC TT&amp;S 051609\March 09 075.jpg"/>
          <p:cNvPicPr>
            <a:picLocks noChangeAspect="1" noChangeArrowheads="1"/>
          </p:cNvPicPr>
          <p:nvPr/>
        </p:nvPicPr>
        <p:blipFill>
          <a:blip r:embed="rId4"/>
          <a:srcRect t="15686"/>
          <a:stretch>
            <a:fillRect/>
          </a:stretch>
        </p:blipFill>
        <p:spPr bwMode="auto">
          <a:xfrm>
            <a:off x="5181600" y="4306888"/>
            <a:ext cx="3581400" cy="2265362"/>
          </a:xfrm>
          <a:prstGeom prst="rect">
            <a:avLst/>
          </a:prstGeom>
          <a:noFill/>
          <a:ln w="9525">
            <a:noFill/>
            <a:miter lim="800000"/>
            <a:headEnd/>
            <a:tailEnd/>
          </a:ln>
        </p:spPr>
      </p:pic>
      <p:sp>
        <p:nvSpPr>
          <p:cNvPr id="16392" name="Rectangle 2"/>
          <p:cNvSpPr>
            <a:spLocks noChangeArrowheads="1"/>
          </p:cNvSpPr>
          <p:nvPr/>
        </p:nvSpPr>
        <p:spPr bwMode="auto">
          <a:xfrm>
            <a:off x="3352800" y="304800"/>
            <a:ext cx="5486400" cy="1216025"/>
          </a:xfrm>
          <a:prstGeom prst="rect">
            <a:avLst/>
          </a:prstGeom>
          <a:noFill/>
          <a:ln w="9525">
            <a:noFill/>
            <a:miter lim="800000"/>
            <a:headEnd/>
            <a:tailEnd/>
          </a:ln>
        </p:spPr>
        <p:txBody>
          <a:bodyPr bIns="91440" anchor="b"/>
          <a:lstStyle/>
          <a:p>
            <a:pPr marL="53975" algn="r"/>
            <a:r>
              <a:rPr lang="en-US" sz="3600" dirty="0">
                <a:solidFill>
                  <a:srgbClr val="675C5C"/>
                </a:solidFill>
                <a:latin typeface="Franklin Gothic Book" pitchFamily="34" charset="0"/>
              </a:rPr>
              <a:t>05.16.09</a:t>
            </a:r>
          </a:p>
        </p:txBody>
      </p:sp>
      <p:pic>
        <p:nvPicPr>
          <p:cNvPr id="16393" name="Picture 7" descr="\\Prchome\fdrive\Programs &amp; Projects\PNDC, NU\Table Talk, TT &amp; Some\PNDC TT&amp;S 051609\March 09 117.jpg"/>
          <p:cNvPicPr>
            <a:picLocks noChangeAspect="1" noChangeArrowheads="1"/>
          </p:cNvPicPr>
          <p:nvPr/>
        </p:nvPicPr>
        <p:blipFill>
          <a:blip r:embed="rId5"/>
          <a:srcRect t="13177"/>
          <a:stretch>
            <a:fillRect/>
          </a:stretch>
        </p:blipFill>
        <p:spPr bwMode="auto">
          <a:xfrm>
            <a:off x="3200400" y="1981200"/>
            <a:ext cx="3276600" cy="2133600"/>
          </a:xfrm>
          <a:prstGeom prst="rect">
            <a:avLst/>
          </a:prstGeom>
          <a:noFill/>
          <a:ln w="9525">
            <a:noFill/>
            <a:miter lim="800000"/>
            <a:headEnd/>
            <a:tailEnd/>
          </a:ln>
        </p:spPr>
      </p:pic>
      <p:sp>
        <p:nvSpPr>
          <p:cNvPr id="16394" name="Rectangle 3"/>
          <p:cNvSpPr>
            <a:spLocks noGrp="1" noChangeArrowheads="1"/>
          </p:cNvSpPr>
          <p:nvPr>
            <p:ph sz="quarter" idx="1"/>
          </p:nvPr>
        </p:nvSpPr>
        <p:spPr>
          <a:xfrm>
            <a:off x="3124200" y="1219200"/>
            <a:ext cx="4267200" cy="4648200"/>
          </a:xfrm>
        </p:spPr>
        <p:txBody>
          <a:bodyPr/>
          <a:lstStyle/>
          <a:p>
            <a:pPr eaLnBrk="1" hangingPunct="1">
              <a:lnSpc>
                <a:spcPct val="90000"/>
              </a:lnSpc>
              <a:buFont typeface="Wingdings 2" pitchFamily="18" charset="2"/>
              <a:buNone/>
            </a:pPr>
            <a:r>
              <a:rPr lang="en-US" sz="1400" b="1" dirty="0" smtClean="0">
                <a:solidFill>
                  <a:srgbClr val="675C5C"/>
                </a:solidFill>
                <a:latin typeface="Franklin Gothic Book" pitchFamily="34" charset="0"/>
              </a:rPr>
              <a:t>Table Talk and Some - The Big Picture</a:t>
            </a:r>
          </a:p>
          <a:p>
            <a:pPr eaLnBrk="1" hangingPunct="1">
              <a:lnSpc>
                <a:spcPct val="90000"/>
              </a:lnSpc>
              <a:buFont typeface="Wingdings 2" pitchFamily="18" charset="2"/>
              <a:buNone/>
            </a:pPr>
            <a:r>
              <a:rPr lang="en-US" sz="1400" dirty="0" smtClean="0">
                <a:solidFill>
                  <a:srgbClr val="675C5C"/>
                </a:solidFill>
                <a:latin typeface="Franklin Gothic Book" pitchFamily="34" charset="0"/>
              </a:rPr>
              <a:t>New Age Coming…Preparing for and Guiding Change</a:t>
            </a:r>
            <a:endParaRPr lang="en-US" sz="140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7411" name="TextBox 6"/>
          <p:cNvSpPr txBox="1">
            <a:spLocks noChangeArrowheads="1"/>
          </p:cNvSpPr>
          <p:nvPr/>
        </p:nvSpPr>
        <p:spPr bwMode="auto">
          <a:xfrm>
            <a:off x="914400" y="865188"/>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H. Torres</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7412" name="TextBox 6"/>
          <p:cNvSpPr txBox="1">
            <a:spLocks noChangeArrowheads="1"/>
          </p:cNvSpPr>
          <p:nvPr/>
        </p:nvSpPr>
        <p:spPr bwMode="auto">
          <a:xfrm>
            <a:off x="914400" y="24955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V. Turner</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7413" name="TextBox 6"/>
          <p:cNvSpPr txBox="1">
            <a:spLocks noChangeArrowheads="1"/>
          </p:cNvSpPr>
          <p:nvPr/>
        </p:nvSpPr>
        <p:spPr bwMode="auto">
          <a:xfrm>
            <a:off x="914400" y="40957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S. Toles</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7414" name="TextBox 6"/>
          <p:cNvSpPr txBox="1">
            <a:spLocks noChangeArrowheads="1"/>
          </p:cNvSpPr>
          <p:nvPr/>
        </p:nvSpPr>
        <p:spPr bwMode="auto">
          <a:xfrm>
            <a:off x="9144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Z. Turner</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7415" name="Rectangle 2"/>
          <p:cNvSpPr>
            <a:spLocks noGrp="1" noChangeArrowheads="1"/>
          </p:cNvSpPr>
          <p:nvPr>
            <p:ph type="title" idx="4294967295"/>
          </p:nvPr>
        </p:nvSpPr>
        <p:spPr>
          <a:xfrm>
            <a:off x="3352800" y="304800"/>
            <a:ext cx="5486400" cy="1216025"/>
          </a:xfrm>
          <a:noFill/>
        </p:spPr>
        <p:txBody>
          <a:bodyPr/>
          <a:lstStyle/>
          <a:p>
            <a:pPr marL="53975" algn="r" eaLnBrk="1" hangingPunct="1"/>
            <a:r>
              <a:rPr lang="en-US" dirty="0" smtClean="0"/>
              <a:t>08.15.09</a:t>
            </a:r>
          </a:p>
        </p:txBody>
      </p:sp>
      <p:pic>
        <p:nvPicPr>
          <p:cNvPr id="17416" name="Picture 8" descr="\\Prchome\fdrive\Programs &amp; Projects\PNDC, NU\Table Talk, TT &amp; Some\PNDC TT&amp;S 051609\March 09 135.jpg"/>
          <p:cNvPicPr>
            <a:picLocks noChangeAspect="1" noChangeArrowheads="1"/>
          </p:cNvPicPr>
          <p:nvPr/>
        </p:nvPicPr>
        <p:blipFill>
          <a:blip r:embed="rId4"/>
          <a:srcRect t="17877"/>
          <a:stretch>
            <a:fillRect/>
          </a:stretch>
        </p:blipFill>
        <p:spPr bwMode="auto">
          <a:xfrm>
            <a:off x="3124200" y="1685925"/>
            <a:ext cx="3200400" cy="1971675"/>
          </a:xfrm>
          <a:prstGeom prst="rect">
            <a:avLst/>
          </a:prstGeom>
          <a:noFill/>
          <a:ln w="9525">
            <a:noFill/>
            <a:miter lim="800000"/>
            <a:headEnd/>
            <a:tailEnd/>
          </a:ln>
        </p:spPr>
      </p:pic>
      <p:pic>
        <p:nvPicPr>
          <p:cNvPr id="17417" name="Picture 6" descr="March 09 025.jpg"/>
          <p:cNvPicPr>
            <a:picLocks noChangeAspect="1"/>
          </p:cNvPicPr>
          <p:nvPr/>
        </p:nvPicPr>
        <p:blipFill>
          <a:blip r:embed="rId5"/>
          <a:srcRect t="22266" b="15717"/>
          <a:stretch>
            <a:fillRect/>
          </a:stretch>
        </p:blipFill>
        <p:spPr bwMode="auto">
          <a:xfrm>
            <a:off x="5562600" y="3810000"/>
            <a:ext cx="3225800" cy="2667000"/>
          </a:xfrm>
          <a:prstGeom prst="rect">
            <a:avLst/>
          </a:prstGeom>
          <a:noFill/>
          <a:ln w="9525">
            <a:noFill/>
            <a:miter lim="800000"/>
            <a:headEnd/>
            <a:tailEnd/>
          </a:ln>
        </p:spPr>
      </p:pic>
      <p:sp>
        <p:nvSpPr>
          <p:cNvPr id="17418" name="Rectangle 3"/>
          <p:cNvSpPr>
            <a:spLocks noGrp="1" noChangeArrowheads="1"/>
          </p:cNvSpPr>
          <p:nvPr>
            <p:ph sz="quarter" idx="1"/>
          </p:nvPr>
        </p:nvSpPr>
        <p:spPr>
          <a:xfrm>
            <a:off x="3124200" y="914400"/>
            <a:ext cx="4267200" cy="4648200"/>
          </a:xfrm>
        </p:spPr>
        <p:txBody>
          <a:bodyPr/>
          <a:lstStyle/>
          <a:p>
            <a:pPr eaLnBrk="1" hangingPunct="1">
              <a:lnSpc>
                <a:spcPct val="90000"/>
              </a:lnSpc>
              <a:buFont typeface="Wingdings 2" pitchFamily="18" charset="2"/>
              <a:buNone/>
            </a:pPr>
            <a:r>
              <a:rPr lang="en-US" sz="1400" b="1" dirty="0" smtClean="0">
                <a:solidFill>
                  <a:srgbClr val="675C5C"/>
                </a:solidFill>
                <a:latin typeface="Franklin Gothic Book" pitchFamily="34" charset="0"/>
              </a:rPr>
              <a:t>Table Talk and Some </a:t>
            </a:r>
          </a:p>
          <a:p>
            <a:pPr eaLnBrk="1" hangingPunct="1">
              <a:lnSpc>
                <a:spcPct val="90000"/>
              </a:lnSpc>
              <a:buFont typeface="Wingdings 2" pitchFamily="18" charset="2"/>
              <a:buNone/>
            </a:pPr>
            <a:r>
              <a:rPr lang="en-US" sz="1400" dirty="0" smtClean="0">
                <a:solidFill>
                  <a:srgbClr val="675C5C"/>
                </a:solidFill>
                <a:latin typeface="Franklin Gothic Book" pitchFamily="34" charset="0"/>
              </a:rPr>
              <a:t>Dream Big! Wish Big! Make it Happen!</a:t>
            </a:r>
            <a:endParaRPr lang="en-US" sz="140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8435" name="TextBox 6"/>
          <p:cNvSpPr txBox="1">
            <a:spLocks noChangeArrowheads="1"/>
          </p:cNvSpPr>
          <p:nvPr/>
        </p:nvSpPr>
        <p:spPr bwMode="auto">
          <a:xfrm>
            <a:off x="914400" y="865188"/>
            <a:ext cx="990600" cy="579437"/>
          </a:xfrm>
          <a:prstGeom prst="rect">
            <a:avLst/>
          </a:prstGeom>
          <a:noFill/>
          <a:ln w="9525">
            <a:noFill/>
            <a:miter lim="800000"/>
            <a:headEnd/>
            <a:tailEnd/>
          </a:ln>
        </p:spPr>
        <p:txBody>
          <a:bodyPr>
            <a:spAutoFit/>
          </a:bodyPr>
          <a:lstStyle/>
          <a:p>
            <a:pPr algn="ctr"/>
            <a:r>
              <a:rPr lang="en-US" sz="1200" b="1" dirty="0">
                <a:latin typeface="Franklin Gothic Book" pitchFamily="34" charset="0"/>
              </a:rPr>
              <a:t>D. Washington</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8436" name="TextBox 6"/>
          <p:cNvSpPr txBox="1">
            <a:spLocks noChangeArrowheads="1"/>
          </p:cNvSpPr>
          <p:nvPr/>
        </p:nvSpPr>
        <p:spPr bwMode="auto">
          <a:xfrm>
            <a:off x="914400" y="24955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L. Williams</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8437" name="TextBox 6"/>
          <p:cNvSpPr txBox="1">
            <a:spLocks noChangeArrowheads="1"/>
          </p:cNvSpPr>
          <p:nvPr/>
        </p:nvSpPr>
        <p:spPr bwMode="auto">
          <a:xfrm>
            <a:off x="914400" y="40957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S. Wane</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8438" name="TextBox 6"/>
          <p:cNvSpPr txBox="1">
            <a:spLocks noChangeArrowheads="1"/>
          </p:cNvSpPr>
          <p:nvPr/>
        </p:nvSpPr>
        <p:spPr bwMode="auto">
          <a:xfrm>
            <a:off x="9144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c. Widmer</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8439" name="Rectangle 2"/>
          <p:cNvSpPr>
            <a:spLocks noChangeArrowheads="1"/>
          </p:cNvSpPr>
          <p:nvPr/>
        </p:nvSpPr>
        <p:spPr bwMode="auto">
          <a:xfrm>
            <a:off x="3505200" y="457200"/>
            <a:ext cx="5486400" cy="1216025"/>
          </a:xfrm>
          <a:prstGeom prst="rect">
            <a:avLst/>
          </a:prstGeom>
          <a:noFill/>
          <a:ln w="9525">
            <a:noFill/>
            <a:miter lim="800000"/>
            <a:headEnd/>
            <a:tailEnd/>
          </a:ln>
        </p:spPr>
        <p:txBody>
          <a:bodyPr bIns="91440" anchor="b"/>
          <a:lstStyle/>
          <a:p>
            <a:pPr marL="53975" algn="r"/>
            <a:r>
              <a:rPr lang="en-US" sz="4000" dirty="0">
                <a:solidFill>
                  <a:schemeClr val="tx2"/>
                </a:solidFill>
                <a:latin typeface="Franklin Gothic Book" pitchFamily="34" charset="0"/>
              </a:rPr>
              <a:t>08.29.09</a:t>
            </a:r>
          </a:p>
        </p:txBody>
      </p:sp>
      <p:pic>
        <p:nvPicPr>
          <p:cNvPr id="18440" name="Picture 6" descr="\\Prchome\fdrive\Programs &amp; Projects\PNDC, NU\Table Talk, TT &amp; Some\PNDC TT&amp;S 051609\March 09 096.jpg"/>
          <p:cNvPicPr>
            <a:picLocks noChangeAspect="1" noChangeArrowheads="1"/>
          </p:cNvPicPr>
          <p:nvPr/>
        </p:nvPicPr>
        <p:blipFill>
          <a:blip r:embed="rId4"/>
          <a:srcRect t="22377"/>
          <a:stretch>
            <a:fillRect/>
          </a:stretch>
        </p:blipFill>
        <p:spPr bwMode="auto">
          <a:xfrm>
            <a:off x="4375150" y="4038600"/>
            <a:ext cx="4286250" cy="2495550"/>
          </a:xfrm>
          <a:prstGeom prst="rect">
            <a:avLst/>
          </a:prstGeom>
          <a:noFill/>
          <a:ln w="9525">
            <a:noFill/>
            <a:miter lim="800000"/>
            <a:headEnd/>
            <a:tailEnd/>
          </a:ln>
        </p:spPr>
      </p:pic>
      <p:pic>
        <p:nvPicPr>
          <p:cNvPr id="18441" name="Picture 4" descr="\\Prchome\fdrive\Programs &amp; Projects\PNDC, NU\Table Talk, TT &amp; Some\PNDC TT&amp;S 051609\March 09 089.jpg"/>
          <p:cNvPicPr>
            <a:picLocks noChangeAspect="1" noChangeArrowheads="1"/>
          </p:cNvPicPr>
          <p:nvPr/>
        </p:nvPicPr>
        <p:blipFill>
          <a:blip r:embed="rId5"/>
          <a:srcRect t="725" r="13043" b="12318"/>
          <a:stretch>
            <a:fillRect/>
          </a:stretch>
        </p:blipFill>
        <p:spPr bwMode="auto">
          <a:xfrm>
            <a:off x="3124200" y="1695450"/>
            <a:ext cx="2819400" cy="2114550"/>
          </a:xfrm>
          <a:prstGeom prst="rect">
            <a:avLst/>
          </a:prstGeom>
          <a:noFill/>
          <a:ln w="9525">
            <a:noFill/>
            <a:miter lim="800000"/>
            <a:headEnd/>
            <a:tailEnd/>
          </a:ln>
        </p:spPr>
      </p:pic>
      <p:sp>
        <p:nvSpPr>
          <p:cNvPr id="18442" name="Rectangle 3"/>
          <p:cNvSpPr>
            <a:spLocks noGrp="1" noChangeArrowheads="1"/>
          </p:cNvSpPr>
          <p:nvPr>
            <p:ph sz="quarter" idx="1"/>
          </p:nvPr>
        </p:nvSpPr>
        <p:spPr>
          <a:xfrm>
            <a:off x="3048000" y="914400"/>
            <a:ext cx="4267200" cy="1752600"/>
          </a:xfrm>
        </p:spPr>
        <p:txBody>
          <a:bodyPr/>
          <a:lstStyle/>
          <a:p>
            <a:pPr eaLnBrk="1" hangingPunct="1">
              <a:lnSpc>
                <a:spcPct val="90000"/>
              </a:lnSpc>
              <a:buFont typeface="Wingdings 2" pitchFamily="18" charset="2"/>
              <a:buNone/>
            </a:pPr>
            <a:r>
              <a:rPr lang="en-US" sz="1400" b="1" dirty="0" smtClean="0">
                <a:solidFill>
                  <a:srgbClr val="675C5C"/>
                </a:solidFill>
                <a:latin typeface="Franklin Gothic Book" pitchFamily="34" charset="0"/>
              </a:rPr>
              <a:t>Table Talk and Some </a:t>
            </a:r>
          </a:p>
          <a:p>
            <a:pPr eaLnBrk="1" hangingPunct="1">
              <a:lnSpc>
                <a:spcPct val="90000"/>
              </a:lnSpc>
              <a:buFont typeface="Wingdings 2" pitchFamily="18" charset="2"/>
              <a:buNone/>
            </a:pPr>
            <a:r>
              <a:rPr lang="en-US" sz="1400" dirty="0" smtClean="0">
                <a:solidFill>
                  <a:srgbClr val="675C5C"/>
                </a:solidFill>
                <a:latin typeface="Franklin Gothic Book" pitchFamily="34" charset="0"/>
              </a:rPr>
              <a:t>The Work, the Vision, the Plan!</a:t>
            </a:r>
            <a:endParaRPr lang="en-US" sz="140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9459" name="Rectangle 2"/>
          <p:cNvSpPr>
            <a:spLocks noGrp="1" noChangeArrowheads="1"/>
          </p:cNvSpPr>
          <p:nvPr>
            <p:ph type="title"/>
          </p:nvPr>
        </p:nvSpPr>
        <p:spPr>
          <a:xfrm>
            <a:off x="3352800" y="304800"/>
            <a:ext cx="5486400" cy="1216025"/>
          </a:xfrm>
        </p:spPr>
        <p:txBody>
          <a:bodyPr/>
          <a:lstStyle/>
          <a:p>
            <a:pPr marL="53975" algn="ctr" eaLnBrk="1" hangingPunct="1"/>
            <a:r>
              <a:rPr lang="en-US" dirty="0" smtClean="0">
                <a:solidFill>
                  <a:srgbClr val="675C5C"/>
                </a:solidFill>
              </a:rPr>
              <a:t>What Happened?...</a:t>
            </a:r>
          </a:p>
        </p:txBody>
      </p:sp>
      <p:sp>
        <p:nvSpPr>
          <p:cNvPr id="19460" name="TextBox 6"/>
          <p:cNvSpPr txBox="1">
            <a:spLocks noChangeArrowheads="1"/>
          </p:cNvSpPr>
          <p:nvPr/>
        </p:nvSpPr>
        <p:spPr bwMode="auto">
          <a:xfrm>
            <a:off x="914400" y="865188"/>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Ziryah</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9461" name="TextBox 6"/>
          <p:cNvSpPr txBox="1">
            <a:spLocks noChangeArrowheads="1"/>
          </p:cNvSpPr>
          <p:nvPr/>
        </p:nvSpPr>
        <p:spPr bwMode="auto">
          <a:xfrm>
            <a:off x="914400" y="24955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V. Roman</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9462" name="TextBox 6"/>
          <p:cNvSpPr txBox="1">
            <a:spLocks noChangeArrowheads="1"/>
          </p:cNvSpPr>
          <p:nvPr/>
        </p:nvSpPr>
        <p:spPr bwMode="auto">
          <a:xfrm>
            <a:off x="914400" y="40957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A. Romo</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9463" name="TextBox 6"/>
          <p:cNvSpPr txBox="1">
            <a:spLocks noChangeArrowheads="1"/>
          </p:cNvSpPr>
          <p:nvPr/>
        </p:nvSpPr>
        <p:spPr bwMode="auto">
          <a:xfrm>
            <a:off x="9144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M. Rosales</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19464" name="Rectangle 3"/>
          <p:cNvSpPr>
            <a:spLocks noChangeArrowheads="1"/>
          </p:cNvSpPr>
          <p:nvPr/>
        </p:nvSpPr>
        <p:spPr bwMode="auto">
          <a:xfrm>
            <a:off x="3505200" y="1752600"/>
            <a:ext cx="4953000" cy="4648200"/>
          </a:xfrm>
          <a:prstGeom prst="rect">
            <a:avLst/>
          </a:prstGeom>
          <a:noFill/>
          <a:ln w="9525">
            <a:noFill/>
            <a:miter lim="800000"/>
            <a:headEnd/>
            <a:tailEnd/>
          </a:ln>
        </p:spPr>
        <p:txBody>
          <a:bodyPr/>
          <a:lstStyle/>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New inspiration , connectivity , unity and inclusion between residents  of all ages and neighborhoods.</a:t>
            </a:r>
          </a:p>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Community Empowerment</a:t>
            </a:r>
          </a:p>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A living, breathing, changing Quality of Life Resident Driven Plan that welcomes new residents and partners through the process.</a:t>
            </a:r>
          </a:p>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Increased civic engagement to support the Quality of Life Plan work.</a:t>
            </a:r>
          </a:p>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A commitment to preserve the stories and history of Central City South.</a:t>
            </a:r>
          </a:p>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Quarterly Table Talk Gatherings for the next 5 years.</a:t>
            </a:r>
          </a:p>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Central City South has become a point of interest for  new partners.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0483" name="Rectangle 3"/>
          <p:cNvSpPr>
            <a:spLocks noGrp="1" noChangeArrowheads="1"/>
          </p:cNvSpPr>
          <p:nvPr>
            <p:ph sz="quarter" idx="1"/>
          </p:nvPr>
        </p:nvSpPr>
        <p:spPr>
          <a:xfrm>
            <a:off x="3124200" y="3048000"/>
            <a:ext cx="4114800" cy="2362200"/>
          </a:xfrm>
        </p:spPr>
        <p:txBody>
          <a:bodyPr/>
          <a:lstStyle/>
          <a:p>
            <a:pPr eaLnBrk="1" hangingPunct="1">
              <a:lnSpc>
                <a:spcPct val="90000"/>
              </a:lnSpc>
              <a:buFont typeface="Wingdings 2" pitchFamily="18" charset="2"/>
              <a:buNone/>
            </a:pPr>
            <a:r>
              <a:rPr lang="en-US" sz="1400" dirty="0" smtClean="0">
                <a:latin typeface="Franklin Gothic Book" pitchFamily="34" charset="0"/>
              </a:rPr>
              <a:t>	And a special thanks to all the CCS residents and stakeholders who participated to make this possible</a:t>
            </a:r>
          </a:p>
          <a:p>
            <a:pPr eaLnBrk="1" hangingPunct="1">
              <a:lnSpc>
                <a:spcPct val="90000"/>
              </a:lnSpc>
            </a:pPr>
            <a:endParaRPr lang="en-US" sz="1400" dirty="0" smtClean="0">
              <a:latin typeface="Franklin Gothic Book" pitchFamily="34" charset="0"/>
            </a:endParaRPr>
          </a:p>
        </p:txBody>
      </p:sp>
      <p:sp>
        <p:nvSpPr>
          <p:cNvPr id="20484" name="TextBox 6"/>
          <p:cNvSpPr txBox="1">
            <a:spLocks noChangeArrowheads="1"/>
          </p:cNvSpPr>
          <p:nvPr/>
        </p:nvSpPr>
        <p:spPr bwMode="auto">
          <a:xfrm>
            <a:off x="914400" y="865188"/>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C. Rondan</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0485" name="TextBox 6"/>
          <p:cNvSpPr txBox="1">
            <a:spLocks noChangeArrowheads="1"/>
          </p:cNvSpPr>
          <p:nvPr/>
        </p:nvSpPr>
        <p:spPr bwMode="auto">
          <a:xfrm>
            <a:off x="914400" y="24955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R. Ruiz</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0486" name="TextBox 6"/>
          <p:cNvSpPr txBox="1">
            <a:spLocks noChangeArrowheads="1"/>
          </p:cNvSpPr>
          <p:nvPr/>
        </p:nvSpPr>
        <p:spPr bwMode="auto">
          <a:xfrm>
            <a:off x="914400" y="40957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M. Salazar</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0487" name="TextBox 6"/>
          <p:cNvSpPr txBox="1">
            <a:spLocks noChangeArrowheads="1"/>
          </p:cNvSpPr>
          <p:nvPr/>
        </p:nvSpPr>
        <p:spPr bwMode="auto">
          <a:xfrm>
            <a:off x="9144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J. Salazar</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0488" name="Rectangle 2"/>
          <p:cNvSpPr>
            <a:spLocks noChangeArrowheads="1"/>
          </p:cNvSpPr>
          <p:nvPr/>
        </p:nvSpPr>
        <p:spPr bwMode="auto">
          <a:xfrm>
            <a:off x="2819400" y="2430463"/>
            <a:ext cx="4495800" cy="617537"/>
          </a:xfrm>
          <a:prstGeom prst="rect">
            <a:avLst/>
          </a:prstGeom>
          <a:noFill/>
          <a:ln w="9525">
            <a:noFill/>
            <a:miter lim="800000"/>
            <a:headEnd/>
            <a:tailEnd/>
          </a:ln>
        </p:spPr>
        <p:txBody>
          <a:bodyPr bIns="91440" anchor="b"/>
          <a:lstStyle/>
          <a:p>
            <a:pPr marL="53975" algn="ctr"/>
            <a:r>
              <a:rPr lang="en-US" sz="4000" dirty="0">
                <a:solidFill>
                  <a:srgbClr val="675C5C"/>
                </a:solidFill>
                <a:latin typeface="Franklin Gothic Book" pitchFamily="34" charset="0"/>
              </a:rPr>
              <a:t>Thank you!</a:t>
            </a:r>
          </a:p>
        </p:txBody>
      </p:sp>
      <p:grpSp>
        <p:nvGrpSpPr>
          <p:cNvPr id="20489" name="Group 9"/>
          <p:cNvGrpSpPr>
            <a:grpSpLocks/>
          </p:cNvGrpSpPr>
          <p:nvPr/>
        </p:nvGrpSpPr>
        <p:grpSpPr bwMode="auto">
          <a:xfrm>
            <a:off x="7543800" y="5486400"/>
            <a:ext cx="893763" cy="544513"/>
            <a:chOff x="-124293791" y="-125645828"/>
            <a:chExt cx="1662" cy="1013"/>
          </a:xfrm>
        </p:grpSpPr>
        <p:sp>
          <p:nvSpPr>
            <p:cNvPr id="20498" name="Rectangle 10"/>
            <p:cNvSpPr>
              <a:spLocks noChangeArrowheads="1"/>
            </p:cNvSpPr>
            <p:nvPr/>
          </p:nvSpPr>
          <p:spPr bwMode="auto">
            <a:xfrm>
              <a:off x="-124293791" y="-125645828"/>
              <a:ext cx="1662" cy="1013"/>
            </a:xfrm>
            <a:prstGeom prst="rect">
              <a:avLst/>
            </a:prstGeom>
            <a:solidFill>
              <a:srgbClr val="E36C0A"/>
            </a:solidFill>
            <a:ln w="9525" algn="ctr">
              <a:solidFill>
                <a:srgbClr val="E36C0A"/>
              </a:solidFill>
              <a:miter lim="800000"/>
              <a:headEnd/>
              <a:tailEnd/>
            </a:ln>
          </p:spPr>
          <p:txBody>
            <a:bodyPr/>
            <a:lstStyle/>
            <a:p>
              <a:endParaRPr lang="en-US" dirty="0"/>
            </a:p>
          </p:txBody>
        </p:sp>
        <p:pic>
          <p:nvPicPr>
            <p:cNvPr id="20499" name="Picture 11" descr="Phoenix LISC">
              <a:hlinkClick r:id="rId4" tooltip="&quot;Phoenix LISC Logo, link to home page&quot;"/>
            </p:cNvPr>
            <p:cNvPicPr>
              <a:picLocks noChangeAspect="1" noChangeArrowheads="1"/>
            </p:cNvPicPr>
            <p:nvPr/>
          </p:nvPicPr>
          <p:blipFill>
            <a:blip r:embed="rId5" r:link="rId6"/>
            <a:srcRect r="48305" b="18240"/>
            <a:stretch>
              <a:fillRect/>
            </a:stretch>
          </p:blipFill>
          <p:spPr bwMode="auto">
            <a:xfrm>
              <a:off x="-124293791" y="-125645828"/>
              <a:ext cx="1662" cy="1013"/>
            </a:xfrm>
            <a:prstGeom prst="rect">
              <a:avLst/>
            </a:prstGeom>
            <a:noFill/>
            <a:ln w="9525" algn="ctr">
              <a:noFill/>
              <a:miter lim="800000"/>
              <a:headEnd/>
              <a:tailEnd/>
            </a:ln>
          </p:spPr>
        </p:pic>
      </p:grpSp>
      <p:pic>
        <p:nvPicPr>
          <p:cNvPr id="20490" name="Picture 12" descr="http://www.azcf.org/images/acf_logo.gif">
            <a:hlinkClick r:id="rId7"/>
          </p:cNvPr>
          <p:cNvPicPr>
            <a:picLocks noChangeAspect="1" noChangeArrowheads="1"/>
          </p:cNvPicPr>
          <p:nvPr/>
        </p:nvPicPr>
        <p:blipFill>
          <a:blip r:embed="rId8" r:link="rId9"/>
          <a:srcRect t="27791" b="32280"/>
          <a:stretch>
            <a:fillRect/>
          </a:stretch>
        </p:blipFill>
        <p:spPr bwMode="auto">
          <a:xfrm>
            <a:off x="7315200" y="4114800"/>
            <a:ext cx="1425575" cy="482600"/>
          </a:xfrm>
          <a:prstGeom prst="rect">
            <a:avLst/>
          </a:prstGeom>
          <a:noFill/>
          <a:ln w="9525" algn="ctr">
            <a:noFill/>
            <a:miter lim="800000"/>
            <a:headEnd/>
            <a:tailEnd/>
          </a:ln>
        </p:spPr>
      </p:pic>
      <p:pic>
        <p:nvPicPr>
          <p:cNvPr id="20491" name="Picture 13" descr="JPMorgan Chase">
            <a:hlinkClick r:id="rId10"/>
          </p:cNvPr>
          <p:cNvPicPr>
            <a:picLocks noChangeAspect="1" noChangeArrowheads="1"/>
          </p:cNvPicPr>
          <p:nvPr/>
        </p:nvPicPr>
        <p:blipFill>
          <a:blip r:embed="rId11" r:link="rId12"/>
          <a:srcRect/>
          <a:stretch>
            <a:fillRect/>
          </a:stretch>
        </p:blipFill>
        <p:spPr bwMode="auto">
          <a:xfrm>
            <a:off x="7248525" y="1584325"/>
            <a:ext cx="1706563" cy="352425"/>
          </a:xfrm>
          <a:prstGeom prst="rect">
            <a:avLst/>
          </a:prstGeom>
          <a:noFill/>
          <a:ln w="9525" algn="ctr">
            <a:noFill/>
            <a:miter lim="800000"/>
            <a:headEnd/>
            <a:tailEnd/>
          </a:ln>
        </p:spPr>
      </p:pic>
      <p:pic>
        <p:nvPicPr>
          <p:cNvPr id="20492" name="Picture 14" descr=" St. Luke's Health Initiatives, A Catalyst for Community Health"/>
          <p:cNvPicPr>
            <a:picLocks noChangeAspect="1" noChangeArrowheads="1"/>
          </p:cNvPicPr>
          <p:nvPr/>
        </p:nvPicPr>
        <p:blipFill>
          <a:blip r:embed="rId13" r:link="rId14"/>
          <a:srcRect l="9509" r="13574"/>
          <a:stretch>
            <a:fillRect/>
          </a:stretch>
        </p:blipFill>
        <p:spPr bwMode="auto">
          <a:xfrm>
            <a:off x="7283450" y="2497138"/>
            <a:ext cx="1708150" cy="931862"/>
          </a:xfrm>
          <a:prstGeom prst="rect">
            <a:avLst/>
          </a:prstGeom>
          <a:noFill/>
          <a:ln w="9525" algn="ctr">
            <a:noFill/>
            <a:miter lim="800000"/>
            <a:headEnd/>
            <a:tailEnd/>
          </a:ln>
        </p:spPr>
      </p:pic>
      <p:pic>
        <p:nvPicPr>
          <p:cNvPr id="20493" name="Picture 15" descr="The Lodestar Foundation: seeking hapiness through philanthropy">
            <a:hlinkClick r:id="rId15"/>
          </p:cNvPr>
          <p:cNvPicPr>
            <a:picLocks noChangeAspect="1" noChangeArrowheads="1"/>
          </p:cNvPicPr>
          <p:nvPr/>
        </p:nvPicPr>
        <p:blipFill>
          <a:blip r:embed="rId16" r:link="rId17"/>
          <a:srcRect r="59346"/>
          <a:stretch>
            <a:fillRect/>
          </a:stretch>
        </p:blipFill>
        <p:spPr bwMode="auto">
          <a:xfrm>
            <a:off x="7086600" y="457200"/>
            <a:ext cx="1787525" cy="458788"/>
          </a:xfrm>
          <a:prstGeom prst="rect">
            <a:avLst/>
          </a:prstGeom>
          <a:noFill/>
          <a:ln w="9525" algn="ctr">
            <a:noFill/>
            <a:miter lim="800000"/>
            <a:headEnd/>
            <a:tailEnd/>
          </a:ln>
        </p:spPr>
      </p:pic>
      <p:pic>
        <p:nvPicPr>
          <p:cNvPr id="20494" name="Picture 16" descr="Live United - United Way"/>
          <p:cNvPicPr>
            <a:picLocks noChangeAspect="1" noChangeArrowheads="1"/>
          </p:cNvPicPr>
          <p:nvPr/>
        </p:nvPicPr>
        <p:blipFill>
          <a:blip r:embed="rId18" r:link="rId19"/>
          <a:srcRect l="69283"/>
          <a:stretch>
            <a:fillRect/>
          </a:stretch>
        </p:blipFill>
        <p:spPr bwMode="auto">
          <a:xfrm>
            <a:off x="5638800" y="5562600"/>
            <a:ext cx="1266825" cy="615950"/>
          </a:xfrm>
          <a:prstGeom prst="rect">
            <a:avLst/>
          </a:prstGeom>
          <a:noFill/>
          <a:ln w="9525" algn="ctr">
            <a:noFill/>
            <a:miter lim="800000"/>
            <a:headEnd/>
            <a:tailEnd/>
          </a:ln>
        </p:spPr>
      </p:pic>
      <p:grpSp>
        <p:nvGrpSpPr>
          <p:cNvPr id="20495" name="Group 17"/>
          <p:cNvGrpSpPr>
            <a:grpSpLocks/>
          </p:cNvGrpSpPr>
          <p:nvPr/>
        </p:nvGrpSpPr>
        <p:grpSpPr bwMode="auto">
          <a:xfrm>
            <a:off x="3505200" y="5334000"/>
            <a:ext cx="1722438" cy="981075"/>
            <a:chOff x="-105147826" y="-106288970"/>
            <a:chExt cx="2712" cy="1545"/>
          </a:xfrm>
        </p:grpSpPr>
        <p:pic>
          <p:nvPicPr>
            <p:cNvPr id="20496" name="Picture 18" descr="http://www.phoenixrecycles.org/">
              <a:hlinkClick r:id="rId20"/>
            </p:cNvPr>
            <p:cNvPicPr>
              <a:picLocks noChangeAspect="1" noChangeArrowheads="1"/>
            </p:cNvPicPr>
            <p:nvPr/>
          </p:nvPicPr>
          <p:blipFill>
            <a:blip r:embed="rId21" r:link="rId22"/>
            <a:srcRect/>
            <a:stretch>
              <a:fillRect/>
            </a:stretch>
          </p:blipFill>
          <p:spPr bwMode="auto">
            <a:xfrm>
              <a:off x="-105147434" y="-106288970"/>
              <a:ext cx="1740" cy="1187"/>
            </a:xfrm>
            <a:prstGeom prst="rect">
              <a:avLst/>
            </a:prstGeom>
            <a:noFill/>
            <a:ln w="9525" algn="ctr">
              <a:noFill/>
              <a:miter lim="800000"/>
              <a:headEnd/>
              <a:tailEnd/>
            </a:ln>
          </p:spPr>
        </p:pic>
        <p:sp>
          <p:nvSpPr>
            <p:cNvPr id="20497" name="Text Box 19"/>
            <p:cNvSpPr txBox="1">
              <a:spLocks noChangeArrowheads="1"/>
            </p:cNvSpPr>
            <p:nvPr/>
          </p:nvSpPr>
          <p:spPr bwMode="auto">
            <a:xfrm>
              <a:off x="-105147826" y="-106287967"/>
              <a:ext cx="2712" cy="542"/>
            </a:xfrm>
            <a:prstGeom prst="rect">
              <a:avLst/>
            </a:prstGeom>
            <a:noFill/>
            <a:ln w="9525" algn="ctr">
              <a:noFill/>
              <a:miter lim="800000"/>
              <a:headEnd/>
              <a:tailEnd/>
            </a:ln>
          </p:spPr>
          <p:txBody>
            <a:bodyPr/>
            <a:lstStyle/>
            <a:p>
              <a:pPr>
                <a:spcAft>
                  <a:spcPts val="1000"/>
                </a:spcAft>
              </a:pPr>
              <a:r>
                <a:rPr lang="en-US" sz="800" b="1" i="1" dirty="0">
                  <a:solidFill>
                    <a:srgbClr val="7F7F7F"/>
                  </a:solidFill>
                  <a:latin typeface="Arial" charset="0"/>
                </a:rPr>
                <a:t>    Neighborhood Services</a:t>
              </a: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1507" name="TextBox 6"/>
          <p:cNvSpPr txBox="1">
            <a:spLocks noChangeArrowheads="1"/>
          </p:cNvSpPr>
          <p:nvPr/>
        </p:nvSpPr>
        <p:spPr bwMode="auto">
          <a:xfrm>
            <a:off x="914400" y="865188"/>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B. Salazar</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1508" name="TextBox 6"/>
          <p:cNvSpPr txBox="1">
            <a:spLocks noChangeArrowheads="1"/>
          </p:cNvSpPr>
          <p:nvPr/>
        </p:nvSpPr>
        <p:spPr bwMode="auto">
          <a:xfrm>
            <a:off x="914400" y="24955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S. Salazar</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1509" name="TextBox 6"/>
          <p:cNvSpPr txBox="1">
            <a:spLocks noChangeArrowheads="1"/>
          </p:cNvSpPr>
          <p:nvPr/>
        </p:nvSpPr>
        <p:spPr bwMode="auto">
          <a:xfrm>
            <a:off x="914400" y="40957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G. Salinas</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1510" name="TextBox 6"/>
          <p:cNvSpPr txBox="1">
            <a:spLocks noChangeArrowheads="1"/>
          </p:cNvSpPr>
          <p:nvPr/>
        </p:nvSpPr>
        <p:spPr bwMode="auto">
          <a:xfrm>
            <a:off x="9144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M. Rondan</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1511" name="Rectangle 2"/>
          <p:cNvSpPr>
            <a:spLocks noChangeArrowheads="1"/>
          </p:cNvSpPr>
          <p:nvPr/>
        </p:nvSpPr>
        <p:spPr bwMode="auto">
          <a:xfrm>
            <a:off x="3352800" y="304800"/>
            <a:ext cx="5486400" cy="1216025"/>
          </a:xfrm>
          <a:prstGeom prst="rect">
            <a:avLst/>
          </a:prstGeom>
          <a:noFill/>
          <a:ln w="9525">
            <a:noFill/>
            <a:miter lim="800000"/>
            <a:headEnd/>
            <a:tailEnd/>
          </a:ln>
        </p:spPr>
        <p:txBody>
          <a:bodyPr bIns="91440" anchor="b"/>
          <a:lstStyle/>
          <a:p>
            <a:pPr marL="53975" algn="ctr"/>
            <a:r>
              <a:rPr lang="en-US" sz="4000" dirty="0">
                <a:solidFill>
                  <a:srgbClr val="675C5C"/>
                </a:solidFill>
                <a:latin typeface="Franklin Gothic Book" pitchFamily="34" charset="0"/>
              </a:rPr>
              <a:t>What next?....</a:t>
            </a:r>
          </a:p>
        </p:txBody>
      </p:sp>
      <p:sp>
        <p:nvSpPr>
          <p:cNvPr id="21512" name="Rectangle 3"/>
          <p:cNvSpPr>
            <a:spLocks noChangeArrowheads="1"/>
          </p:cNvSpPr>
          <p:nvPr/>
        </p:nvSpPr>
        <p:spPr bwMode="auto">
          <a:xfrm>
            <a:off x="3429000" y="1752600"/>
            <a:ext cx="4876800" cy="1219200"/>
          </a:xfrm>
          <a:prstGeom prst="rect">
            <a:avLst/>
          </a:prstGeom>
          <a:noFill/>
          <a:ln w="9525">
            <a:noFill/>
            <a:miter lim="800000"/>
            <a:headEnd/>
            <a:tailEnd/>
          </a:ln>
        </p:spPr>
        <p:txBody>
          <a:bodyPr/>
          <a:lstStyle/>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We are looking for partners to assist with the strategies </a:t>
            </a:r>
          </a:p>
          <a:p>
            <a:pPr marL="273050" indent="-273050">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We are looking for funders to support the work to achieve our strategies</a:t>
            </a:r>
          </a:p>
          <a:p>
            <a:pPr marL="273050" indent="-273050">
              <a:lnSpc>
                <a:spcPct val="90000"/>
              </a:lnSpc>
              <a:spcBef>
                <a:spcPts val="575"/>
              </a:spcBef>
              <a:buClr>
                <a:schemeClr val="accent1"/>
              </a:buClr>
              <a:buSzPct val="85000"/>
              <a:buFont typeface="Wingdings 2" pitchFamily="18" charset="2"/>
              <a:buChar char=""/>
            </a:pPr>
            <a:endParaRPr lang="en-US" sz="1400" dirty="0">
              <a:latin typeface="Franklin Gothic Book" pitchFamily="34" charset="0"/>
            </a:endParaRPr>
          </a:p>
        </p:txBody>
      </p:sp>
      <p:sp>
        <p:nvSpPr>
          <p:cNvPr id="21513" name="Rectangle 2"/>
          <p:cNvSpPr>
            <a:spLocks noChangeArrowheads="1"/>
          </p:cNvSpPr>
          <p:nvPr/>
        </p:nvSpPr>
        <p:spPr bwMode="auto">
          <a:xfrm>
            <a:off x="3429000" y="2974975"/>
            <a:ext cx="5486400" cy="1216025"/>
          </a:xfrm>
          <a:prstGeom prst="rect">
            <a:avLst/>
          </a:prstGeom>
          <a:noFill/>
          <a:ln w="9525">
            <a:noFill/>
            <a:miter lim="800000"/>
            <a:headEnd/>
            <a:tailEnd/>
          </a:ln>
        </p:spPr>
        <p:txBody>
          <a:bodyPr bIns="91440" anchor="b"/>
          <a:lstStyle/>
          <a:p>
            <a:pPr marL="53975" algn="ctr"/>
            <a:r>
              <a:rPr lang="en-US" sz="4000" dirty="0">
                <a:solidFill>
                  <a:srgbClr val="675C5C"/>
                </a:solidFill>
                <a:latin typeface="Franklin Gothic Book" pitchFamily="34" charset="0"/>
              </a:rPr>
              <a:t>Where can you get more information?...</a:t>
            </a:r>
          </a:p>
        </p:txBody>
      </p:sp>
      <p:sp>
        <p:nvSpPr>
          <p:cNvPr id="21514" name="Rectangle 3"/>
          <p:cNvSpPr>
            <a:spLocks noChangeArrowheads="1"/>
          </p:cNvSpPr>
          <p:nvPr/>
        </p:nvSpPr>
        <p:spPr bwMode="auto">
          <a:xfrm>
            <a:off x="3581400" y="4191000"/>
            <a:ext cx="4876800" cy="1219200"/>
          </a:xfrm>
          <a:prstGeom prst="rect">
            <a:avLst/>
          </a:prstGeom>
          <a:noFill/>
          <a:ln w="9525">
            <a:noFill/>
            <a:miter lim="800000"/>
            <a:headEnd/>
            <a:tailEnd/>
          </a:ln>
        </p:spPr>
        <p:txBody>
          <a:bodyPr/>
          <a:lstStyle/>
          <a:p>
            <a:pPr marL="273050" indent="-273050" algn="ctr">
              <a:lnSpc>
                <a:spcPct val="90000"/>
              </a:lnSpc>
              <a:spcBef>
                <a:spcPts val="575"/>
              </a:spcBef>
              <a:buClr>
                <a:schemeClr val="accent1"/>
              </a:buClr>
              <a:buSzPct val="85000"/>
              <a:buFont typeface="Wingdings 2" pitchFamily="18" charset="2"/>
              <a:buChar char=""/>
            </a:pPr>
            <a:r>
              <a:rPr lang="en-US" sz="1400" dirty="0">
                <a:latin typeface="Franklin Gothic Book" pitchFamily="34" charset="0"/>
              </a:rPr>
              <a:t>The QLP is available  on the PRC website </a:t>
            </a:r>
            <a:r>
              <a:rPr lang="en-US" sz="1400" dirty="0">
                <a:latin typeface="Franklin Gothic Book" pitchFamily="34" charset="0"/>
                <a:hlinkClick r:id="rId4"/>
              </a:rPr>
              <a:t>www.phxrevitalization.org</a:t>
            </a:r>
            <a:endParaRPr lang="en-US" sz="1400" dirty="0">
              <a:latin typeface="Franklin Gothic Book" pitchFamily="34" charset="0"/>
            </a:endParaRPr>
          </a:p>
          <a:p>
            <a:pPr marL="273050" indent="-273050">
              <a:lnSpc>
                <a:spcPct val="90000"/>
              </a:lnSpc>
              <a:spcBef>
                <a:spcPts val="575"/>
              </a:spcBef>
              <a:buClr>
                <a:schemeClr val="accent1"/>
              </a:buClr>
              <a:buSzPct val="85000"/>
              <a:buFont typeface="Wingdings 2" pitchFamily="18" charset="2"/>
              <a:buNone/>
            </a:pPr>
            <a:endParaRPr lang="en-US" sz="1400" dirty="0">
              <a:latin typeface="Franklin Gothic Book" pitchFamily="34" charset="0"/>
            </a:endParaRPr>
          </a:p>
        </p:txBody>
      </p:sp>
      <p:sp>
        <p:nvSpPr>
          <p:cNvPr id="21515" name="Rectangle 2"/>
          <p:cNvSpPr>
            <a:spLocks noChangeArrowheads="1"/>
          </p:cNvSpPr>
          <p:nvPr/>
        </p:nvSpPr>
        <p:spPr bwMode="auto">
          <a:xfrm>
            <a:off x="3429000" y="4572000"/>
            <a:ext cx="5486400" cy="1216025"/>
          </a:xfrm>
          <a:prstGeom prst="rect">
            <a:avLst/>
          </a:prstGeom>
          <a:noFill/>
          <a:ln w="9525">
            <a:noFill/>
            <a:miter lim="800000"/>
            <a:headEnd/>
            <a:tailEnd/>
          </a:ln>
        </p:spPr>
        <p:txBody>
          <a:bodyPr bIns="91440" anchor="b"/>
          <a:lstStyle/>
          <a:p>
            <a:pPr marL="53975" algn="ctr"/>
            <a:r>
              <a:rPr lang="en-US" sz="4000" dirty="0">
                <a:solidFill>
                  <a:srgbClr val="675C5C"/>
                </a:solidFill>
                <a:latin typeface="Franklin Gothic Book" pitchFamily="34" charset="0"/>
              </a:rPr>
              <a:t>And now….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Box 6"/>
          <p:cNvSpPr txBox="1">
            <a:spLocks noChangeArrowheads="1"/>
          </p:cNvSpPr>
          <p:nvPr/>
        </p:nvSpPr>
        <p:spPr bwMode="auto">
          <a:xfrm>
            <a:off x="914400" y="865188"/>
            <a:ext cx="990600" cy="400050"/>
          </a:xfrm>
          <a:prstGeom prst="rect">
            <a:avLst/>
          </a:prstGeom>
          <a:noFill/>
          <a:ln w="9525">
            <a:noFill/>
            <a:miter lim="800000"/>
            <a:headEnd/>
            <a:tailEnd/>
          </a:ln>
        </p:spPr>
        <p:txBody>
          <a:bodyPr>
            <a:spAutoFit/>
          </a:bodyPr>
          <a:lstStyle/>
          <a:p>
            <a:pPr algn="ctr">
              <a:defRPr/>
            </a:pPr>
            <a:r>
              <a:rPr lang="en-US" sz="1200" b="1" dirty="0">
                <a:latin typeface="+mj-lt"/>
              </a:rPr>
              <a:t>Name</a:t>
            </a:r>
            <a:endParaRPr lang="en-US" b="1" dirty="0">
              <a:latin typeface="+mj-lt"/>
            </a:endParaRPr>
          </a:p>
          <a:p>
            <a:pPr algn="ctr">
              <a:defRPr/>
            </a:pPr>
            <a:r>
              <a:rPr lang="en-US" sz="800" b="1" dirty="0">
                <a:latin typeface="+mj-lt"/>
              </a:rPr>
              <a:t>Role</a:t>
            </a:r>
            <a:endParaRPr lang="en-US" sz="800" dirty="0">
              <a:latin typeface="+mj-lt"/>
            </a:endParaRPr>
          </a:p>
        </p:txBody>
      </p:sp>
      <p:sp>
        <p:nvSpPr>
          <p:cNvPr id="11" name="TextBox 6"/>
          <p:cNvSpPr txBox="1">
            <a:spLocks noChangeArrowheads="1"/>
          </p:cNvSpPr>
          <p:nvPr/>
        </p:nvSpPr>
        <p:spPr bwMode="auto">
          <a:xfrm>
            <a:off x="9144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Name</a:t>
            </a:r>
            <a:endParaRPr lang="en-US" b="1" dirty="0">
              <a:latin typeface="+mj-lt"/>
            </a:endParaRPr>
          </a:p>
          <a:p>
            <a:pPr algn="ctr">
              <a:defRPr/>
            </a:pPr>
            <a:r>
              <a:rPr lang="en-US" sz="800" b="1" dirty="0">
                <a:latin typeface="+mj-lt"/>
              </a:rPr>
              <a:t>Role</a:t>
            </a:r>
            <a:endParaRPr lang="en-US" sz="800" dirty="0">
              <a:latin typeface="+mj-lt"/>
            </a:endParaRPr>
          </a:p>
        </p:txBody>
      </p:sp>
      <p:sp>
        <p:nvSpPr>
          <p:cNvPr id="13" name="TextBox 6"/>
          <p:cNvSpPr txBox="1">
            <a:spLocks noChangeArrowheads="1"/>
          </p:cNvSpPr>
          <p:nvPr/>
        </p:nvSpPr>
        <p:spPr bwMode="auto">
          <a:xfrm>
            <a:off x="914400" y="4095750"/>
            <a:ext cx="990600" cy="400050"/>
          </a:xfrm>
          <a:prstGeom prst="rect">
            <a:avLst/>
          </a:prstGeom>
          <a:noFill/>
          <a:ln w="9525">
            <a:noFill/>
            <a:miter lim="800000"/>
            <a:headEnd/>
            <a:tailEnd/>
          </a:ln>
        </p:spPr>
        <p:txBody>
          <a:bodyPr>
            <a:spAutoFit/>
          </a:bodyPr>
          <a:lstStyle/>
          <a:p>
            <a:pPr algn="ctr">
              <a:defRPr/>
            </a:pPr>
            <a:r>
              <a:rPr lang="en-US" sz="1200" b="1" dirty="0">
                <a:latin typeface="+mj-lt"/>
              </a:rPr>
              <a:t>Name</a:t>
            </a:r>
            <a:endParaRPr lang="en-US" b="1" dirty="0">
              <a:latin typeface="+mj-lt"/>
            </a:endParaRPr>
          </a:p>
          <a:p>
            <a:pPr algn="ctr">
              <a:defRPr/>
            </a:pPr>
            <a:r>
              <a:rPr lang="en-US" sz="800" b="1" dirty="0">
                <a:latin typeface="+mj-lt"/>
              </a:rPr>
              <a:t>Role</a:t>
            </a:r>
            <a:endParaRPr lang="en-US" sz="800" dirty="0">
              <a:latin typeface="+mj-lt"/>
            </a:endParaRPr>
          </a:p>
        </p:txBody>
      </p:sp>
      <p:sp>
        <p:nvSpPr>
          <p:cNvPr id="14" name="TextBox 6"/>
          <p:cNvSpPr txBox="1">
            <a:spLocks noChangeArrowheads="1"/>
          </p:cNvSpPr>
          <p:nvPr/>
        </p:nvSpPr>
        <p:spPr bwMode="auto">
          <a:xfrm>
            <a:off x="914400" y="5695950"/>
            <a:ext cx="990600" cy="400050"/>
          </a:xfrm>
          <a:prstGeom prst="rect">
            <a:avLst/>
          </a:prstGeom>
          <a:noFill/>
          <a:ln w="9525">
            <a:noFill/>
            <a:miter lim="800000"/>
            <a:headEnd/>
            <a:tailEnd/>
          </a:ln>
        </p:spPr>
        <p:txBody>
          <a:bodyPr>
            <a:spAutoFit/>
          </a:bodyPr>
          <a:lstStyle/>
          <a:p>
            <a:pPr algn="ctr">
              <a:defRPr/>
            </a:pPr>
            <a:r>
              <a:rPr lang="en-US" sz="1200" b="1" dirty="0">
                <a:latin typeface="+mj-lt"/>
              </a:rPr>
              <a:t>Name</a:t>
            </a:r>
            <a:endParaRPr lang="en-US" b="1" dirty="0">
              <a:latin typeface="+mj-lt"/>
            </a:endParaRPr>
          </a:p>
          <a:p>
            <a:pPr algn="ctr">
              <a:defRPr/>
            </a:pPr>
            <a:r>
              <a:rPr lang="en-US" sz="800" b="1" dirty="0">
                <a:latin typeface="+mj-lt"/>
              </a:rPr>
              <a:t>Role</a:t>
            </a:r>
            <a:endParaRPr lang="en-US" sz="800" dirty="0">
              <a:latin typeface="+mj-lt"/>
            </a:endParaRPr>
          </a:p>
        </p:txBody>
      </p:sp>
      <p:pic>
        <p:nvPicPr>
          <p:cNvPr id="22534" name="Picture 7" descr="stage-red-curtai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5" name="Rectangle 2"/>
          <p:cNvSpPr>
            <a:spLocks noChangeArrowheads="1"/>
          </p:cNvSpPr>
          <p:nvPr/>
        </p:nvSpPr>
        <p:spPr bwMode="auto">
          <a:xfrm>
            <a:off x="1752600" y="2362200"/>
            <a:ext cx="5486400" cy="2587625"/>
          </a:xfrm>
          <a:prstGeom prst="rect">
            <a:avLst/>
          </a:prstGeom>
          <a:noFill/>
          <a:ln w="9525">
            <a:noFill/>
            <a:miter lim="800000"/>
            <a:headEnd/>
            <a:tailEnd/>
          </a:ln>
        </p:spPr>
        <p:txBody>
          <a:bodyPr bIns="91440" anchor="b"/>
          <a:lstStyle/>
          <a:p>
            <a:pPr marL="53975" algn="ctr"/>
            <a:r>
              <a:rPr lang="en-US" sz="4000" b="1" dirty="0">
                <a:solidFill>
                  <a:schemeClr val="tx2"/>
                </a:solidFill>
                <a:latin typeface="Franklin Gothic Book" pitchFamily="34" charset="0"/>
              </a:rPr>
              <a:t>Presenting</a:t>
            </a:r>
            <a:br>
              <a:rPr lang="en-US" sz="4000" b="1" dirty="0">
                <a:solidFill>
                  <a:schemeClr val="tx2"/>
                </a:solidFill>
                <a:latin typeface="Franklin Gothic Book" pitchFamily="34" charset="0"/>
              </a:rPr>
            </a:br>
            <a:r>
              <a:rPr lang="en-US" sz="4000" b="1" dirty="0">
                <a:solidFill>
                  <a:schemeClr val="tx2"/>
                </a:solidFill>
                <a:latin typeface="Franklin Gothic Book" pitchFamily="34" charset="0"/>
              </a:rPr>
              <a:t/>
            </a:r>
            <a:br>
              <a:rPr lang="en-US" sz="4000" b="1" dirty="0">
                <a:solidFill>
                  <a:schemeClr val="tx2"/>
                </a:solidFill>
                <a:latin typeface="Franklin Gothic Book" pitchFamily="34" charset="0"/>
              </a:rPr>
            </a:br>
            <a:r>
              <a:rPr lang="en-US" sz="4000" dirty="0">
                <a:solidFill>
                  <a:schemeClr val="bg2"/>
                </a:solidFill>
                <a:latin typeface="Franklin Gothic Book" pitchFamily="34" charset="0"/>
              </a:rPr>
              <a:t>The CCS Quality of Life Plan Strategies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0"/>
            <a:ext cx="63246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3555"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3558" name="TextBox 6"/>
          <p:cNvSpPr txBox="1">
            <a:spLocks noChangeArrowheads="1"/>
          </p:cNvSpPr>
          <p:nvPr/>
        </p:nvSpPr>
        <p:spPr bwMode="auto">
          <a:xfrm>
            <a:off x="990600" y="865188"/>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R. Solano</a:t>
            </a:r>
            <a:endParaRPr lang="en-US" b="1" dirty="0">
              <a:latin typeface="Franklin Gothic Book" pitchFamily="34" charset="0"/>
            </a:endParaRPr>
          </a:p>
          <a:p>
            <a:pPr algn="ctr"/>
            <a:r>
              <a:rPr lang="en-US" sz="800" b="1" dirty="0">
                <a:latin typeface="Franklin Gothic Book" pitchFamily="34" charset="0"/>
              </a:rPr>
              <a:t>Resident</a:t>
            </a:r>
            <a:endParaRPr lang="en-US" sz="800" dirty="0">
              <a:latin typeface="Franklin Gothic Book" pitchFamily="34" charset="0"/>
            </a:endParaRPr>
          </a:p>
        </p:txBody>
      </p:sp>
      <p:sp>
        <p:nvSpPr>
          <p:cNvPr id="23559" name="TextBox 6"/>
          <p:cNvSpPr txBox="1">
            <a:spLocks noChangeArrowheads="1"/>
          </p:cNvSpPr>
          <p:nvPr/>
        </p:nvSpPr>
        <p:spPr bwMode="auto">
          <a:xfrm>
            <a:off x="838200" y="2438400"/>
            <a:ext cx="12192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K. Hymes</a:t>
            </a:r>
            <a:endParaRPr lang="en-US" b="1" dirty="0">
              <a:latin typeface="Franklin Gothic Book" pitchFamily="34" charset="0"/>
            </a:endParaRPr>
          </a:p>
          <a:p>
            <a:pPr algn="ctr"/>
            <a:r>
              <a:rPr lang="en-US" sz="800" b="1" dirty="0">
                <a:latin typeface="Franklin Gothic Book" pitchFamily="34" charset="0"/>
              </a:rPr>
              <a:t>Athletes of Awareness</a:t>
            </a:r>
            <a:endParaRPr lang="en-US" sz="800" dirty="0">
              <a:latin typeface="Franklin Gothic Book" pitchFamily="34" charset="0"/>
            </a:endParaRPr>
          </a:p>
        </p:txBody>
      </p:sp>
      <p:sp>
        <p:nvSpPr>
          <p:cNvPr id="23560" name="TextBox 6"/>
          <p:cNvSpPr txBox="1">
            <a:spLocks noChangeArrowheads="1"/>
          </p:cNvSpPr>
          <p:nvPr/>
        </p:nvSpPr>
        <p:spPr bwMode="auto">
          <a:xfrm>
            <a:off x="990600" y="40957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M. Albarron</a:t>
            </a:r>
            <a:endParaRPr lang="en-US" b="1" dirty="0">
              <a:latin typeface="Franklin Gothic Book" pitchFamily="34" charset="0"/>
            </a:endParaRPr>
          </a:p>
          <a:p>
            <a:pPr algn="ctr"/>
            <a:r>
              <a:rPr lang="en-US" sz="800" b="1" dirty="0">
                <a:latin typeface="Franklin Gothic Book" pitchFamily="34" charset="0"/>
              </a:rPr>
              <a:t>El Quinto Sol</a:t>
            </a:r>
            <a:endParaRPr lang="en-US" sz="800" dirty="0">
              <a:latin typeface="Franklin Gothic Book" pitchFamily="34" charset="0"/>
            </a:endParaRPr>
          </a:p>
        </p:txBody>
      </p:sp>
      <p:sp>
        <p:nvSpPr>
          <p:cNvPr id="23561" name="TextBox 6"/>
          <p:cNvSpPr txBox="1">
            <a:spLocks noChangeArrowheads="1"/>
          </p:cNvSpPr>
          <p:nvPr/>
        </p:nvSpPr>
        <p:spPr bwMode="auto">
          <a:xfrm>
            <a:off x="9906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K. Records</a:t>
            </a:r>
            <a:endParaRPr lang="en-US" b="1" dirty="0">
              <a:latin typeface="Franklin Gothic Book" pitchFamily="34" charset="0"/>
            </a:endParaRPr>
          </a:p>
          <a:p>
            <a:pPr algn="ctr"/>
            <a:r>
              <a:rPr lang="en-US" sz="800" b="1" dirty="0">
                <a:latin typeface="Franklin Gothic Book" pitchFamily="34" charset="0"/>
              </a:rPr>
              <a:t>ASU</a:t>
            </a:r>
            <a:endParaRPr lang="en-US" sz="800" dirty="0">
              <a:latin typeface="Franklin Gothic Book" pitchFamily="34" charset="0"/>
            </a:endParaRPr>
          </a:p>
        </p:txBody>
      </p:sp>
      <p:sp>
        <p:nvSpPr>
          <p:cNvPr id="16387" name="Rectangle 3"/>
          <p:cNvSpPr>
            <a:spLocks noChangeArrowheads="1"/>
          </p:cNvSpPr>
          <p:nvPr/>
        </p:nvSpPr>
        <p:spPr bwMode="auto">
          <a:xfrm>
            <a:off x="2895600" y="0"/>
            <a:ext cx="62484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Recreation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Strategy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The focus will be on intergenerational and multi-cultural programs or events that celebrate the stories of the </a:t>
            </a:r>
            <a:r>
              <a:rPr kumimoji="0" lang="en-US" sz="1600" b="0" i="0" u="none" strike="noStrike" cap="none" normalizeH="0" baseline="0" dirty="0" smtClean="0">
                <a:ln>
                  <a:noFill/>
                </a:ln>
                <a:solidFill>
                  <a:srgbClr val="FFFFFF"/>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Streets of Golden Threads</a:t>
            </a:r>
            <a:r>
              <a:rPr kumimoji="0" lang="en-US" sz="1600" b="0" i="0" u="none" strike="noStrike" cap="none" normalizeH="0" baseline="0" dirty="0" smtClean="0">
                <a:ln>
                  <a:noFill/>
                </a:ln>
                <a:solidFill>
                  <a:srgbClr val="FFFFFF"/>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 and introduce the community to new or expanded experiences and events. The residents feel that the positive use of one</a:t>
            </a:r>
            <a:r>
              <a:rPr kumimoji="0" lang="en-US" sz="1600" b="0" i="0" u="none" strike="noStrike" cap="none" normalizeH="0" baseline="0" dirty="0" smtClean="0">
                <a:ln>
                  <a:noFill/>
                </a:ln>
                <a:solidFill>
                  <a:srgbClr val="FFFFFF"/>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s leisure time can create healthier and happier residents and neighborhoods.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1.1    Recreation/Leisure on our map</a:t>
            </a:r>
            <a:endParaRPr lang="en-US" sz="16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1.2    Promote leisure time activities at affordable</a:t>
            </a:r>
            <a:r>
              <a:rPr kumimoji="0" lang="en-US" sz="1600" b="0" i="0" u="none" strike="noStrike" cap="none" normalizeH="0" dirty="0" smtClean="0">
                <a:ln>
                  <a:noFill/>
                </a:ln>
                <a:solidFill>
                  <a:srgbClr val="FFFFFF"/>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costs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1.3    Major events</a:t>
            </a:r>
            <a:endParaRPr lang="en-US" sz="16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1.4    New Leisure time destinations</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FFFFFF"/>
                </a:solidFill>
                <a:latin typeface="Baskerville Old Face" pitchFamily="18" charset="0"/>
                <a:ea typeface="Calibri" pitchFamily="34" charset="0"/>
                <a:cs typeface="Times New Roman" pitchFamily="18" charset="0"/>
              </a:rPr>
              <a:t>1.</a:t>
            </a:r>
            <a:r>
              <a:rPr kumimoji="0" lang="en-US" sz="1600" b="0" i="0" u="none" strike="noStrike" cap="none" normalizeH="0" baseline="0" dirty="0" smtClean="0">
                <a:ln>
                  <a:noFill/>
                </a:ln>
                <a:solidFill>
                  <a:srgbClr val="FFFFFF"/>
                </a:solidFill>
                <a:effectLst/>
                <a:latin typeface="Baskerville Old Face" pitchFamily="18" charset="0"/>
                <a:ea typeface="Calibri" pitchFamily="34" charset="0"/>
                <a:cs typeface="Times New Roman" pitchFamily="18" charset="0"/>
              </a:rPr>
              <a:t>5    Sports programming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15" descr="Recreation Invite copy.jpg"/>
          <p:cNvPicPr/>
          <p:nvPr/>
        </p:nvPicPr>
        <p:blipFill>
          <a:blip r:embed="rId4" cstate="print"/>
          <a:srcRect l="44978" t="48699"/>
          <a:stretch>
            <a:fillRect/>
          </a:stretch>
        </p:blipFill>
        <p:spPr bwMode="auto">
          <a:xfrm>
            <a:off x="5867400" y="4343400"/>
            <a:ext cx="298704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0"/>
            <a:ext cx="6324600" cy="6858000"/>
          </a:xfrm>
          <a:prstGeom prst="rect">
            <a:avLst/>
          </a:prstGeom>
          <a:solidFill>
            <a:srgbClr val="A7947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4579"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4582" name="TextBox 6"/>
          <p:cNvSpPr txBox="1">
            <a:spLocks noChangeArrowheads="1"/>
          </p:cNvSpPr>
          <p:nvPr/>
        </p:nvSpPr>
        <p:spPr bwMode="auto">
          <a:xfrm>
            <a:off x="838200" y="838200"/>
            <a:ext cx="12192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H. King</a:t>
            </a:r>
            <a:endParaRPr lang="en-US" b="1" dirty="0">
              <a:latin typeface="Franklin Gothic Book" pitchFamily="34" charset="0"/>
            </a:endParaRPr>
          </a:p>
          <a:p>
            <a:pPr algn="ctr"/>
            <a:r>
              <a:rPr lang="en-US" sz="800" b="1" dirty="0">
                <a:latin typeface="Franklin Gothic Book" pitchFamily="34" charset="0"/>
              </a:rPr>
              <a:t>Angels of Jerusalem</a:t>
            </a:r>
            <a:endParaRPr lang="en-US" sz="800" dirty="0">
              <a:latin typeface="Franklin Gothic Book" pitchFamily="34" charset="0"/>
            </a:endParaRPr>
          </a:p>
        </p:txBody>
      </p:sp>
      <p:sp>
        <p:nvSpPr>
          <p:cNvPr id="24583" name="TextBox 6"/>
          <p:cNvSpPr txBox="1">
            <a:spLocks noChangeArrowheads="1"/>
          </p:cNvSpPr>
          <p:nvPr/>
        </p:nvSpPr>
        <p:spPr bwMode="auto">
          <a:xfrm>
            <a:off x="990600" y="2376488"/>
            <a:ext cx="990600" cy="519112"/>
          </a:xfrm>
          <a:prstGeom prst="rect">
            <a:avLst/>
          </a:prstGeom>
          <a:noFill/>
          <a:ln w="9525">
            <a:noFill/>
            <a:miter lim="800000"/>
            <a:headEnd/>
            <a:tailEnd/>
          </a:ln>
        </p:spPr>
        <p:txBody>
          <a:bodyPr>
            <a:spAutoFit/>
          </a:bodyPr>
          <a:lstStyle/>
          <a:p>
            <a:pPr algn="ctr"/>
            <a:r>
              <a:rPr lang="en-US" sz="1200" b="1" dirty="0">
                <a:latin typeface="Franklin Gothic Book" pitchFamily="34" charset="0"/>
              </a:rPr>
              <a:t>E. Boyd</a:t>
            </a:r>
            <a:endParaRPr lang="en-US" b="1" dirty="0">
              <a:latin typeface="Franklin Gothic Book" pitchFamily="34" charset="0"/>
            </a:endParaRPr>
          </a:p>
          <a:p>
            <a:pPr algn="ctr"/>
            <a:r>
              <a:rPr lang="en-US" sz="800" b="1" dirty="0">
                <a:latin typeface="Franklin Gothic Book" pitchFamily="34" charset="0"/>
              </a:rPr>
              <a:t>City of Phoenix / Recreation Dept.</a:t>
            </a:r>
            <a:endParaRPr lang="en-US" sz="800" dirty="0">
              <a:latin typeface="Franklin Gothic Book" pitchFamily="34" charset="0"/>
            </a:endParaRPr>
          </a:p>
        </p:txBody>
      </p:sp>
      <p:sp>
        <p:nvSpPr>
          <p:cNvPr id="24584" name="TextBox 6"/>
          <p:cNvSpPr txBox="1">
            <a:spLocks noChangeArrowheads="1"/>
          </p:cNvSpPr>
          <p:nvPr/>
        </p:nvSpPr>
        <p:spPr bwMode="auto">
          <a:xfrm>
            <a:off x="990600" y="4038600"/>
            <a:ext cx="990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A. Nagel</a:t>
            </a:r>
            <a:endParaRPr lang="en-US" b="1" dirty="0">
              <a:latin typeface="Franklin Gothic Book" pitchFamily="34" charset="0"/>
            </a:endParaRPr>
          </a:p>
          <a:p>
            <a:pPr algn="ctr"/>
            <a:r>
              <a:rPr lang="en-US" sz="800" b="1" dirty="0">
                <a:latin typeface="Franklin Gothic Book" pitchFamily="34" charset="0"/>
              </a:rPr>
              <a:t>ASU / College of Nursing</a:t>
            </a:r>
            <a:endParaRPr lang="en-US" sz="800" dirty="0">
              <a:latin typeface="Franklin Gothic Book" pitchFamily="34" charset="0"/>
            </a:endParaRPr>
          </a:p>
        </p:txBody>
      </p:sp>
      <p:sp>
        <p:nvSpPr>
          <p:cNvPr id="24585" name="TextBox 6"/>
          <p:cNvSpPr txBox="1">
            <a:spLocks noChangeArrowheads="1"/>
          </p:cNvSpPr>
          <p:nvPr/>
        </p:nvSpPr>
        <p:spPr bwMode="auto">
          <a:xfrm>
            <a:off x="990600" y="5695950"/>
            <a:ext cx="990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S. Harlan</a:t>
            </a:r>
            <a:endParaRPr lang="en-US" b="1" dirty="0">
              <a:latin typeface="Franklin Gothic Book" pitchFamily="34" charset="0"/>
            </a:endParaRPr>
          </a:p>
          <a:p>
            <a:pPr algn="ctr"/>
            <a:r>
              <a:rPr lang="en-US" sz="800" b="1" dirty="0">
                <a:latin typeface="Franklin Gothic Book" pitchFamily="34" charset="0"/>
              </a:rPr>
              <a:t>ASU / Evolution and Social Change</a:t>
            </a:r>
            <a:endParaRPr lang="en-US" sz="800" dirty="0">
              <a:latin typeface="Franklin Gothic Book" pitchFamily="34" charset="0"/>
            </a:endParaRPr>
          </a:p>
        </p:txBody>
      </p:sp>
      <p:pic>
        <p:nvPicPr>
          <p:cNvPr id="14" name="Picture 13" descr="Health Invite copy.jpg"/>
          <p:cNvPicPr/>
          <p:nvPr/>
        </p:nvPicPr>
        <p:blipFill>
          <a:blip r:embed="rId4" cstate="print"/>
          <a:srcRect l="22214" t="50000" r="12462"/>
          <a:stretch>
            <a:fillRect/>
          </a:stretch>
        </p:blipFill>
        <p:spPr bwMode="auto">
          <a:xfrm>
            <a:off x="5838825" y="3695700"/>
            <a:ext cx="3305175" cy="3162300"/>
          </a:xfrm>
          <a:prstGeom prst="rect">
            <a:avLst/>
          </a:prstGeom>
          <a:noFill/>
          <a:ln w="9525">
            <a:noFill/>
            <a:miter lim="800000"/>
            <a:headEnd/>
            <a:tailEnd/>
          </a:ln>
        </p:spPr>
      </p:pic>
      <p:sp>
        <p:nvSpPr>
          <p:cNvPr id="14337" name="Rectangle 1"/>
          <p:cNvSpPr>
            <a:spLocks noChangeArrowheads="1"/>
          </p:cNvSpPr>
          <p:nvPr/>
        </p:nvSpPr>
        <p:spPr bwMode="auto">
          <a:xfrm>
            <a:off x="2895600" y="0"/>
            <a:ext cx="62484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Health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Strategy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The community has stated that there is a need to increase awareness and education on healthy living. Additionally, they identified facilities or services that are essential to meeting this need.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2.1</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Affordable Health care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2.2</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Healthy Family Service Center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2.3</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Health Education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2.4</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Fitness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2.5</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Community Gardens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3074" name="Rectangle 2"/>
          <p:cNvSpPr>
            <a:spLocks noGrp="1" noChangeArrowheads="1"/>
          </p:cNvSpPr>
          <p:nvPr>
            <p:ph type="title"/>
          </p:nvPr>
        </p:nvSpPr>
        <p:spPr>
          <a:xfrm>
            <a:off x="3352800" y="304800"/>
            <a:ext cx="5486400" cy="1216025"/>
          </a:xfrm>
        </p:spPr>
        <p:txBody>
          <a:bodyPr>
            <a:normAutofit fontScale="90000"/>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Central City South at a Glance</a:t>
            </a:r>
          </a:p>
        </p:txBody>
      </p:sp>
      <p:pic>
        <p:nvPicPr>
          <p:cNvPr id="7172" name="Picture 8" descr="March 09 034.jpg"/>
          <p:cNvPicPr>
            <a:picLocks noChangeAspect="1"/>
          </p:cNvPicPr>
          <p:nvPr/>
        </p:nvPicPr>
        <p:blipFill>
          <a:blip r:embed="rId4"/>
          <a:srcRect/>
          <a:stretch>
            <a:fillRect/>
          </a:stretch>
        </p:blipFill>
        <p:spPr bwMode="auto">
          <a:xfrm>
            <a:off x="6527800" y="1600200"/>
            <a:ext cx="2387600" cy="1790700"/>
          </a:xfrm>
          <a:prstGeom prst="rect">
            <a:avLst/>
          </a:prstGeom>
          <a:noFill/>
          <a:ln w="9525">
            <a:noFill/>
            <a:miter lim="800000"/>
            <a:headEnd/>
            <a:tailEnd/>
          </a:ln>
        </p:spPr>
      </p:pic>
      <p:pic>
        <p:nvPicPr>
          <p:cNvPr id="7173" name="Picture 10" descr="March 09 076.jpg"/>
          <p:cNvPicPr>
            <a:picLocks noChangeAspect="1"/>
          </p:cNvPicPr>
          <p:nvPr/>
        </p:nvPicPr>
        <p:blipFill>
          <a:blip r:embed="rId5"/>
          <a:srcRect/>
          <a:stretch>
            <a:fillRect/>
          </a:stretch>
        </p:blipFill>
        <p:spPr bwMode="auto">
          <a:xfrm>
            <a:off x="6553200" y="3479800"/>
            <a:ext cx="2341563" cy="3121025"/>
          </a:xfrm>
          <a:prstGeom prst="rect">
            <a:avLst/>
          </a:prstGeom>
          <a:noFill/>
          <a:ln w="9525">
            <a:noFill/>
            <a:miter lim="800000"/>
            <a:headEnd/>
            <a:tailEnd/>
          </a:ln>
        </p:spPr>
      </p:pic>
      <p:sp>
        <p:nvSpPr>
          <p:cNvPr id="7174" name="Rectangle 3"/>
          <p:cNvSpPr>
            <a:spLocks noGrp="1" noChangeArrowheads="1"/>
          </p:cNvSpPr>
          <p:nvPr>
            <p:ph sz="quarter" idx="1"/>
          </p:nvPr>
        </p:nvSpPr>
        <p:spPr>
          <a:xfrm>
            <a:off x="3124200" y="1752600"/>
            <a:ext cx="3352800" cy="4648200"/>
          </a:xfrm>
        </p:spPr>
        <p:txBody>
          <a:bodyPr/>
          <a:lstStyle/>
          <a:p>
            <a:pPr eaLnBrk="1" hangingPunct="1">
              <a:lnSpc>
                <a:spcPct val="90000"/>
              </a:lnSpc>
            </a:pPr>
            <a:r>
              <a:rPr lang="en-US" sz="1400" dirty="0" smtClean="0">
                <a:latin typeface="Franklin Gothic Book" pitchFamily="34" charset="0"/>
              </a:rPr>
              <a:t>Surveyed all 8 neighborhoods </a:t>
            </a:r>
          </a:p>
          <a:p>
            <a:pPr eaLnBrk="1" hangingPunct="1">
              <a:lnSpc>
                <a:spcPct val="90000"/>
              </a:lnSpc>
            </a:pPr>
            <a:r>
              <a:rPr lang="en-US" sz="1400" dirty="0" smtClean="0">
                <a:latin typeface="Franklin Gothic Book" pitchFamily="34" charset="0"/>
              </a:rPr>
              <a:t>Recorded information about their built environment and conditions.</a:t>
            </a:r>
          </a:p>
          <a:p>
            <a:pPr eaLnBrk="1" hangingPunct="1">
              <a:lnSpc>
                <a:spcPct val="90000"/>
              </a:lnSpc>
            </a:pPr>
            <a:endParaRPr lang="en-US" sz="1400" dirty="0" smtClean="0">
              <a:latin typeface="Franklin Gothic Book" pitchFamily="34" charset="0"/>
            </a:endParaRPr>
          </a:p>
          <a:p>
            <a:pPr eaLnBrk="1" hangingPunct="1">
              <a:lnSpc>
                <a:spcPct val="90000"/>
              </a:lnSpc>
              <a:buFont typeface="Wingdings 2" pitchFamily="18" charset="2"/>
              <a:buNone/>
            </a:pPr>
            <a:r>
              <a:rPr lang="en-US" sz="1400" b="1" dirty="0" smtClean="0">
                <a:latin typeface="Franklin Gothic Book" pitchFamily="34" charset="0"/>
              </a:rPr>
              <a:t>Some of the things we discovered….</a:t>
            </a:r>
          </a:p>
          <a:p>
            <a:pPr eaLnBrk="1" hangingPunct="1">
              <a:lnSpc>
                <a:spcPct val="90000"/>
              </a:lnSpc>
            </a:pPr>
            <a:r>
              <a:rPr lang="en-US" sz="1400" dirty="0" smtClean="0">
                <a:latin typeface="Franklin Gothic Book" pitchFamily="34" charset="0"/>
              </a:rPr>
              <a:t>16% is commercial</a:t>
            </a:r>
          </a:p>
          <a:p>
            <a:pPr eaLnBrk="1" hangingPunct="1">
              <a:lnSpc>
                <a:spcPct val="90000"/>
              </a:lnSpc>
            </a:pPr>
            <a:r>
              <a:rPr lang="en-US" sz="1400" dirty="0" smtClean="0">
                <a:latin typeface="Franklin Gothic Book" pitchFamily="34" charset="0"/>
              </a:rPr>
              <a:t>33 different churches in our community</a:t>
            </a:r>
          </a:p>
          <a:p>
            <a:pPr eaLnBrk="1" hangingPunct="1">
              <a:lnSpc>
                <a:spcPct val="90000"/>
              </a:lnSpc>
            </a:pPr>
            <a:r>
              <a:rPr lang="en-US" sz="1400" dirty="0" smtClean="0">
                <a:latin typeface="Franklin Gothic Book" pitchFamily="34" charset="0"/>
              </a:rPr>
              <a:t>17% is vacant</a:t>
            </a:r>
          </a:p>
          <a:p>
            <a:pPr eaLnBrk="1" hangingPunct="1">
              <a:lnSpc>
                <a:spcPct val="90000"/>
              </a:lnSpc>
            </a:pPr>
            <a:r>
              <a:rPr lang="en-US" sz="1400" dirty="0" smtClean="0">
                <a:latin typeface="Franklin Gothic Book" pitchFamily="34" charset="0"/>
              </a:rPr>
              <a:t>63% is residential</a:t>
            </a:r>
          </a:p>
        </p:txBody>
      </p:sp>
      <p:sp>
        <p:nvSpPr>
          <p:cNvPr id="6151" name="TextBox 6"/>
          <p:cNvSpPr txBox="1">
            <a:spLocks noChangeArrowheads="1"/>
          </p:cNvSpPr>
          <p:nvPr/>
        </p:nvSpPr>
        <p:spPr bwMode="auto">
          <a:xfrm>
            <a:off x="990600" y="865188"/>
            <a:ext cx="990600" cy="400050"/>
          </a:xfrm>
          <a:prstGeom prst="rect">
            <a:avLst/>
          </a:prstGeom>
          <a:noFill/>
          <a:ln w="9525">
            <a:noFill/>
            <a:miter lim="800000"/>
            <a:headEnd/>
            <a:tailEnd/>
          </a:ln>
        </p:spPr>
        <p:txBody>
          <a:bodyPr>
            <a:spAutoFit/>
          </a:bodyPr>
          <a:lstStyle/>
          <a:p>
            <a:pPr algn="ctr">
              <a:defRPr/>
            </a:pPr>
            <a:r>
              <a:rPr lang="en-US" sz="1200" b="1" dirty="0">
                <a:latin typeface="+mj-lt"/>
              </a:rPr>
              <a:t>R. Anselmo</a:t>
            </a:r>
            <a:endParaRPr lang="en-US" b="1" dirty="0">
              <a:latin typeface="+mj-lt"/>
            </a:endParaRPr>
          </a:p>
          <a:p>
            <a:pPr algn="ctr">
              <a:defRPr/>
            </a:pPr>
            <a:r>
              <a:rPr lang="en-US" sz="800" b="1" dirty="0">
                <a:latin typeface="+mj-lt"/>
              </a:rPr>
              <a:t>Resident</a:t>
            </a:r>
            <a:endParaRPr lang="en-US" sz="800" dirty="0">
              <a:latin typeface="+mj-lt"/>
            </a:endParaRPr>
          </a:p>
        </p:txBody>
      </p:sp>
      <p:sp>
        <p:nvSpPr>
          <p:cNvPr id="11" name="TextBox 6"/>
          <p:cNvSpPr txBox="1">
            <a:spLocks noChangeArrowheads="1"/>
          </p:cNvSpPr>
          <p:nvPr/>
        </p:nvSpPr>
        <p:spPr bwMode="auto">
          <a:xfrm>
            <a:off x="9906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J. Arenas</a:t>
            </a:r>
            <a:endParaRPr lang="en-US" b="1" dirty="0">
              <a:latin typeface="+mj-lt"/>
            </a:endParaRPr>
          </a:p>
          <a:p>
            <a:pPr algn="ctr">
              <a:defRPr/>
            </a:pPr>
            <a:r>
              <a:rPr lang="en-US" sz="800" b="1" dirty="0">
                <a:latin typeface="+mj-lt"/>
              </a:rPr>
              <a:t>Resident</a:t>
            </a:r>
            <a:endParaRPr lang="en-US" sz="800" dirty="0">
              <a:latin typeface="+mj-lt"/>
            </a:endParaRPr>
          </a:p>
        </p:txBody>
      </p:sp>
      <p:sp>
        <p:nvSpPr>
          <p:cNvPr id="13" name="TextBox 6"/>
          <p:cNvSpPr txBox="1">
            <a:spLocks noChangeArrowheads="1"/>
          </p:cNvSpPr>
          <p:nvPr/>
        </p:nvSpPr>
        <p:spPr bwMode="auto">
          <a:xfrm>
            <a:off x="990600" y="4095750"/>
            <a:ext cx="990600" cy="400050"/>
          </a:xfrm>
          <a:prstGeom prst="rect">
            <a:avLst/>
          </a:prstGeom>
          <a:noFill/>
          <a:ln w="9525">
            <a:noFill/>
            <a:miter lim="800000"/>
            <a:headEnd/>
            <a:tailEnd/>
          </a:ln>
        </p:spPr>
        <p:txBody>
          <a:bodyPr>
            <a:spAutoFit/>
          </a:bodyPr>
          <a:lstStyle/>
          <a:p>
            <a:pPr algn="ctr">
              <a:defRPr/>
            </a:pPr>
            <a:r>
              <a:rPr lang="en-US" sz="1200" b="1" dirty="0">
                <a:latin typeface="+mj-lt"/>
              </a:rPr>
              <a:t>Y. Ayon</a:t>
            </a:r>
            <a:endParaRPr lang="en-US" b="1" dirty="0">
              <a:latin typeface="+mj-lt"/>
            </a:endParaRPr>
          </a:p>
          <a:p>
            <a:pPr algn="ctr">
              <a:defRPr/>
            </a:pPr>
            <a:r>
              <a:rPr lang="en-US" sz="800" b="1" dirty="0">
                <a:latin typeface="+mj-lt"/>
              </a:rPr>
              <a:t>Resident</a:t>
            </a:r>
            <a:endParaRPr lang="en-US" sz="800" dirty="0">
              <a:latin typeface="+mj-lt"/>
            </a:endParaRPr>
          </a:p>
        </p:txBody>
      </p:sp>
      <p:sp>
        <p:nvSpPr>
          <p:cNvPr id="14" name="TextBox 6"/>
          <p:cNvSpPr txBox="1">
            <a:spLocks noChangeArrowheads="1"/>
          </p:cNvSpPr>
          <p:nvPr/>
        </p:nvSpPr>
        <p:spPr bwMode="auto">
          <a:xfrm>
            <a:off x="990600" y="5695950"/>
            <a:ext cx="990600" cy="400050"/>
          </a:xfrm>
          <a:prstGeom prst="rect">
            <a:avLst/>
          </a:prstGeom>
          <a:noFill/>
          <a:ln w="9525">
            <a:noFill/>
            <a:miter lim="800000"/>
            <a:headEnd/>
            <a:tailEnd/>
          </a:ln>
        </p:spPr>
        <p:txBody>
          <a:bodyPr>
            <a:spAutoFit/>
          </a:bodyPr>
          <a:lstStyle/>
          <a:p>
            <a:pPr algn="ctr">
              <a:defRPr/>
            </a:pPr>
            <a:r>
              <a:rPr lang="en-US" sz="1200" b="1" dirty="0">
                <a:latin typeface="+mj-lt"/>
              </a:rPr>
              <a:t>C. Bledsoe</a:t>
            </a:r>
            <a:endParaRPr lang="en-US" b="1" dirty="0">
              <a:latin typeface="+mj-lt"/>
            </a:endParaRPr>
          </a:p>
          <a:p>
            <a:pPr algn="ctr">
              <a:defRPr/>
            </a:pPr>
            <a:r>
              <a:rPr lang="en-US" sz="800" b="1" dirty="0">
                <a:latin typeface="+mj-lt"/>
              </a:rPr>
              <a:t>Resident</a:t>
            </a:r>
            <a:endParaRPr lang="en-US" sz="8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0"/>
            <a:ext cx="6324600" cy="6858000"/>
          </a:xfrm>
          <a:prstGeom prst="rect">
            <a:avLst/>
          </a:prstGeom>
          <a:solidFill>
            <a:srgbClr val="CEE4E8"/>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5603"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5606" name="TextBox 6"/>
          <p:cNvSpPr txBox="1">
            <a:spLocks noChangeArrowheads="1"/>
          </p:cNvSpPr>
          <p:nvPr/>
        </p:nvSpPr>
        <p:spPr bwMode="auto">
          <a:xfrm>
            <a:off x="990600" y="838200"/>
            <a:ext cx="990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K Cea</a:t>
            </a:r>
            <a:endParaRPr lang="en-US" b="1" dirty="0">
              <a:latin typeface="Franklin Gothic Book" pitchFamily="34" charset="0"/>
            </a:endParaRPr>
          </a:p>
          <a:p>
            <a:pPr algn="ctr"/>
            <a:r>
              <a:rPr lang="en-US" sz="800" b="1" dirty="0">
                <a:latin typeface="Franklin Gothic Book" pitchFamily="34" charset="0"/>
              </a:rPr>
              <a:t>Arizona Public Service</a:t>
            </a:r>
            <a:endParaRPr lang="en-US" sz="800" dirty="0">
              <a:latin typeface="Franklin Gothic Book" pitchFamily="34" charset="0"/>
            </a:endParaRPr>
          </a:p>
        </p:txBody>
      </p:sp>
      <p:sp>
        <p:nvSpPr>
          <p:cNvPr id="25607" name="TextBox 6"/>
          <p:cNvSpPr txBox="1">
            <a:spLocks noChangeArrowheads="1"/>
          </p:cNvSpPr>
          <p:nvPr/>
        </p:nvSpPr>
        <p:spPr bwMode="auto">
          <a:xfrm>
            <a:off x="990600" y="24955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C. Termini</a:t>
            </a:r>
            <a:endParaRPr lang="en-US" b="1" dirty="0">
              <a:latin typeface="Franklin Gothic Book" pitchFamily="34" charset="0"/>
            </a:endParaRPr>
          </a:p>
          <a:p>
            <a:pPr algn="ctr"/>
            <a:r>
              <a:rPr lang="en-US" sz="800" b="1" dirty="0">
                <a:latin typeface="Franklin Gothic Book" pitchFamily="34" charset="0"/>
              </a:rPr>
              <a:t>JPMorgan Chase</a:t>
            </a:r>
            <a:endParaRPr lang="en-US" sz="800" dirty="0">
              <a:latin typeface="Franklin Gothic Book" pitchFamily="34" charset="0"/>
            </a:endParaRPr>
          </a:p>
        </p:txBody>
      </p:sp>
      <p:sp>
        <p:nvSpPr>
          <p:cNvPr id="25608" name="TextBox 6"/>
          <p:cNvSpPr txBox="1">
            <a:spLocks noChangeArrowheads="1"/>
          </p:cNvSpPr>
          <p:nvPr/>
        </p:nvSpPr>
        <p:spPr bwMode="auto">
          <a:xfrm>
            <a:off x="914400" y="3976688"/>
            <a:ext cx="1066800" cy="519112"/>
          </a:xfrm>
          <a:prstGeom prst="rect">
            <a:avLst/>
          </a:prstGeom>
          <a:noFill/>
          <a:ln w="9525">
            <a:noFill/>
            <a:miter lim="800000"/>
            <a:headEnd/>
            <a:tailEnd/>
          </a:ln>
        </p:spPr>
        <p:txBody>
          <a:bodyPr>
            <a:spAutoFit/>
          </a:bodyPr>
          <a:lstStyle/>
          <a:p>
            <a:pPr algn="ctr"/>
            <a:r>
              <a:rPr lang="en-US" sz="1200" b="1" dirty="0">
                <a:latin typeface="Franklin Gothic Book" pitchFamily="34" charset="0"/>
              </a:rPr>
              <a:t>F. Taylor</a:t>
            </a:r>
            <a:endParaRPr lang="en-US" b="1" dirty="0">
              <a:latin typeface="Franklin Gothic Book" pitchFamily="34" charset="0"/>
            </a:endParaRPr>
          </a:p>
          <a:p>
            <a:pPr algn="ctr"/>
            <a:r>
              <a:rPr lang="en-US" sz="800" b="1" dirty="0">
                <a:latin typeface="Franklin Gothic Book" pitchFamily="34" charset="0"/>
              </a:rPr>
              <a:t>Southwest Prostate Cancer Foundation</a:t>
            </a:r>
            <a:endParaRPr lang="en-US" sz="800" dirty="0">
              <a:latin typeface="Franklin Gothic Book" pitchFamily="34" charset="0"/>
            </a:endParaRPr>
          </a:p>
        </p:txBody>
      </p:sp>
      <p:sp>
        <p:nvSpPr>
          <p:cNvPr id="25609" name="TextBox 6"/>
          <p:cNvSpPr txBox="1">
            <a:spLocks noChangeArrowheads="1"/>
          </p:cNvSpPr>
          <p:nvPr/>
        </p:nvSpPr>
        <p:spPr bwMode="auto">
          <a:xfrm>
            <a:off x="990600" y="5638800"/>
            <a:ext cx="990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R. Ruiz</a:t>
            </a:r>
            <a:endParaRPr lang="en-US" b="1" dirty="0">
              <a:latin typeface="Franklin Gothic Book" pitchFamily="34" charset="0"/>
            </a:endParaRPr>
          </a:p>
          <a:p>
            <a:pPr algn="ctr"/>
            <a:r>
              <a:rPr lang="en-US" sz="800" b="1" dirty="0">
                <a:latin typeface="Franklin Gothic Book" pitchFamily="34" charset="0"/>
              </a:rPr>
              <a:t>Our Lady of Fatima Church</a:t>
            </a:r>
            <a:endParaRPr lang="en-US" sz="800" dirty="0">
              <a:latin typeface="Franklin Gothic Book" pitchFamily="34" charset="0"/>
            </a:endParaRPr>
          </a:p>
        </p:txBody>
      </p:sp>
      <p:pic>
        <p:nvPicPr>
          <p:cNvPr id="25611" name="Picture 11" descr="MPj04031870000[1]"/>
          <p:cNvPicPr>
            <a:picLocks noChangeAspect="1" noChangeArrowheads="1"/>
          </p:cNvPicPr>
          <p:nvPr/>
        </p:nvPicPr>
        <p:blipFill>
          <a:blip r:embed="rId4" cstate="print"/>
          <a:srcRect/>
          <a:stretch>
            <a:fillRect/>
          </a:stretch>
        </p:blipFill>
        <p:spPr bwMode="auto">
          <a:xfrm>
            <a:off x="4114800" y="3429001"/>
            <a:ext cx="3662064" cy="2438399"/>
          </a:xfrm>
          <a:prstGeom prst="rect">
            <a:avLst/>
          </a:prstGeom>
          <a:noFill/>
          <a:ln w="9525" algn="ctr">
            <a:miter lim="800000"/>
            <a:headEnd/>
            <a:tailEnd/>
          </a:ln>
        </p:spPr>
      </p:pic>
      <p:sp>
        <p:nvSpPr>
          <p:cNvPr id="12289" name="Rectangle 1"/>
          <p:cNvSpPr>
            <a:spLocks noChangeArrowheads="1"/>
          </p:cNvSpPr>
          <p:nvPr/>
        </p:nvSpPr>
        <p:spPr bwMode="auto">
          <a:xfrm>
            <a:off x="2895600" y="0"/>
            <a:ext cx="6248400" cy="28469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Services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Strategy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While residents feel that Central City South is service rich, they feel that there is a need to promote and develop a stronger relationship between service providers and the community. They also expressed the expansion and/or development of particular services listed below and methods to inform the community.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3.1</a:t>
            </a:r>
            <a:r>
              <a:rPr lang="en-US" sz="1600" dirty="0" smtClean="0">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Service areas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3.2</a:t>
            </a:r>
            <a:r>
              <a:rPr lang="en-US" sz="1600" dirty="0" smtClean="0">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Community Promotions/Media Plan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0"/>
            <a:ext cx="6324600" cy="6858000"/>
          </a:xfrm>
          <a:prstGeom prst="rect">
            <a:avLst/>
          </a:prstGeom>
          <a:solidFill>
            <a:srgbClr val="F9DC95"/>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6627"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6630" name="TextBox 6"/>
          <p:cNvSpPr txBox="1">
            <a:spLocks noChangeArrowheads="1"/>
          </p:cNvSpPr>
          <p:nvPr/>
        </p:nvSpPr>
        <p:spPr bwMode="auto">
          <a:xfrm>
            <a:off x="685800" y="865188"/>
            <a:ext cx="15240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Officer M. Ballentine</a:t>
            </a:r>
            <a:endParaRPr lang="en-US" b="1" dirty="0">
              <a:latin typeface="Franklin Gothic Book" pitchFamily="34" charset="0"/>
            </a:endParaRPr>
          </a:p>
          <a:p>
            <a:pPr algn="ctr"/>
            <a:r>
              <a:rPr lang="en-US" sz="800" b="1" dirty="0">
                <a:latin typeface="Franklin Gothic Book" pitchFamily="34" charset="0"/>
              </a:rPr>
              <a:t>City of Phoenix Police Dept.</a:t>
            </a:r>
            <a:endParaRPr lang="en-US" sz="800" dirty="0">
              <a:latin typeface="Franklin Gothic Book" pitchFamily="34" charset="0"/>
            </a:endParaRPr>
          </a:p>
        </p:txBody>
      </p:sp>
      <p:sp>
        <p:nvSpPr>
          <p:cNvPr id="26631" name="TextBox 6"/>
          <p:cNvSpPr txBox="1">
            <a:spLocks noChangeArrowheads="1"/>
          </p:cNvSpPr>
          <p:nvPr/>
        </p:nvSpPr>
        <p:spPr bwMode="auto">
          <a:xfrm>
            <a:off x="685800" y="2438400"/>
            <a:ext cx="1371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S. Brittle</a:t>
            </a:r>
            <a:endParaRPr lang="en-US" b="1" dirty="0">
              <a:latin typeface="Franklin Gothic Book" pitchFamily="34" charset="0"/>
            </a:endParaRPr>
          </a:p>
          <a:p>
            <a:pPr algn="ctr"/>
            <a:r>
              <a:rPr lang="en-US" sz="800" b="1" dirty="0">
                <a:latin typeface="Franklin Gothic Book" pitchFamily="34" charset="0"/>
              </a:rPr>
              <a:t>Environmental Justice</a:t>
            </a:r>
          </a:p>
          <a:p>
            <a:pPr algn="ctr"/>
            <a:r>
              <a:rPr lang="en-US" sz="800" b="1" dirty="0">
                <a:latin typeface="Franklin Gothic Book" pitchFamily="34" charset="0"/>
              </a:rPr>
              <a:t> Non-Profit</a:t>
            </a:r>
            <a:endParaRPr lang="en-US" sz="800" dirty="0">
              <a:latin typeface="Franklin Gothic Book" pitchFamily="34" charset="0"/>
            </a:endParaRPr>
          </a:p>
        </p:txBody>
      </p:sp>
      <p:sp>
        <p:nvSpPr>
          <p:cNvPr id="26632" name="TextBox 6"/>
          <p:cNvSpPr txBox="1">
            <a:spLocks noChangeArrowheads="1"/>
          </p:cNvSpPr>
          <p:nvPr/>
        </p:nvSpPr>
        <p:spPr bwMode="auto">
          <a:xfrm>
            <a:off x="990600" y="4038600"/>
            <a:ext cx="990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R. Castro</a:t>
            </a:r>
            <a:endParaRPr lang="en-US" b="1" dirty="0">
              <a:latin typeface="Franklin Gothic Book" pitchFamily="34" charset="0"/>
            </a:endParaRPr>
          </a:p>
          <a:p>
            <a:pPr algn="ctr"/>
            <a:r>
              <a:rPr lang="en-US" sz="800" b="1" dirty="0">
                <a:latin typeface="Franklin Gothic Book" pitchFamily="34" charset="0"/>
              </a:rPr>
              <a:t>Valley Christian Center</a:t>
            </a:r>
            <a:endParaRPr lang="en-US" sz="800" dirty="0">
              <a:latin typeface="Franklin Gothic Book" pitchFamily="34" charset="0"/>
            </a:endParaRPr>
          </a:p>
        </p:txBody>
      </p:sp>
      <p:sp>
        <p:nvSpPr>
          <p:cNvPr id="26633" name="TextBox 6"/>
          <p:cNvSpPr txBox="1">
            <a:spLocks noChangeArrowheads="1"/>
          </p:cNvSpPr>
          <p:nvPr/>
        </p:nvSpPr>
        <p:spPr bwMode="auto">
          <a:xfrm>
            <a:off x="9906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J. Larios</a:t>
            </a:r>
            <a:endParaRPr lang="en-US" b="1" dirty="0">
              <a:latin typeface="Franklin Gothic Book" pitchFamily="34" charset="0"/>
            </a:endParaRPr>
          </a:p>
          <a:p>
            <a:pPr algn="ctr"/>
            <a:r>
              <a:rPr lang="en-US" sz="800" b="1" dirty="0">
                <a:latin typeface="Franklin Gothic Book" pitchFamily="34" charset="0"/>
              </a:rPr>
              <a:t>CASE</a:t>
            </a:r>
            <a:endParaRPr lang="en-US" sz="800" dirty="0">
              <a:latin typeface="Franklin Gothic Book" pitchFamily="34" charset="0"/>
            </a:endParaRPr>
          </a:p>
        </p:txBody>
      </p:sp>
      <p:pic>
        <p:nvPicPr>
          <p:cNvPr id="26635" name="Picture 11" descr="MPj04277620000[1]"/>
          <p:cNvPicPr>
            <a:picLocks noChangeAspect="1" noChangeArrowheads="1"/>
          </p:cNvPicPr>
          <p:nvPr/>
        </p:nvPicPr>
        <p:blipFill>
          <a:blip r:embed="rId4" cstate="print"/>
          <a:srcRect/>
          <a:stretch>
            <a:fillRect/>
          </a:stretch>
        </p:blipFill>
        <p:spPr bwMode="auto">
          <a:xfrm>
            <a:off x="4267200" y="3576194"/>
            <a:ext cx="3213816" cy="2367405"/>
          </a:xfrm>
          <a:prstGeom prst="rect">
            <a:avLst/>
          </a:prstGeom>
          <a:noFill/>
          <a:ln w="9525" algn="ctr">
            <a:miter lim="800000"/>
            <a:headEnd/>
            <a:tailEnd/>
          </a:ln>
        </p:spPr>
      </p:pic>
      <p:sp>
        <p:nvSpPr>
          <p:cNvPr id="10241" name="Rectangle 1"/>
          <p:cNvSpPr>
            <a:spLocks noChangeArrowheads="1"/>
          </p:cNvSpPr>
          <p:nvPr/>
        </p:nvSpPr>
        <p:spPr bwMode="auto">
          <a:xfrm>
            <a:off x="2895600" y="0"/>
            <a:ext cx="6248400" cy="28469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Individual Development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Strategy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The community categorized this in three areas: Employment, Education and Training. By addressing these areas it is assumed that the unemployment rate will decrease and that the family household income will increase.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4.1</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Employment/Jobs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4.2</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Education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4.3</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Trainings and Workshops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0"/>
            <a:ext cx="6324600" cy="6858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7651"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7654" name="TextBox 6"/>
          <p:cNvSpPr txBox="1">
            <a:spLocks noChangeArrowheads="1"/>
          </p:cNvSpPr>
          <p:nvPr/>
        </p:nvSpPr>
        <p:spPr bwMode="auto">
          <a:xfrm>
            <a:off x="838200" y="865188"/>
            <a:ext cx="11430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S. Murphy</a:t>
            </a:r>
            <a:endParaRPr lang="en-US" b="1" dirty="0">
              <a:latin typeface="Franklin Gothic Book" pitchFamily="34" charset="0"/>
            </a:endParaRPr>
          </a:p>
          <a:p>
            <a:pPr algn="ctr"/>
            <a:r>
              <a:rPr lang="en-US" sz="800" b="1" dirty="0">
                <a:latin typeface="Franklin Gothic Book" pitchFamily="34" charset="0"/>
              </a:rPr>
              <a:t>Girl Scouts of America</a:t>
            </a:r>
            <a:endParaRPr lang="en-US" sz="800" dirty="0">
              <a:latin typeface="Franklin Gothic Book" pitchFamily="34" charset="0"/>
            </a:endParaRPr>
          </a:p>
        </p:txBody>
      </p:sp>
      <p:sp>
        <p:nvSpPr>
          <p:cNvPr id="27655" name="TextBox 6"/>
          <p:cNvSpPr txBox="1">
            <a:spLocks noChangeArrowheads="1"/>
          </p:cNvSpPr>
          <p:nvPr/>
        </p:nvSpPr>
        <p:spPr bwMode="auto">
          <a:xfrm>
            <a:off x="914400" y="2376488"/>
            <a:ext cx="1066800" cy="519112"/>
          </a:xfrm>
          <a:prstGeom prst="rect">
            <a:avLst/>
          </a:prstGeom>
          <a:noFill/>
          <a:ln w="9525">
            <a:noFill/>
            <a:miter lim="800000"/>
            <a:headEnd/>
            <a:tailEnd/>
          </a:ln>
        </p:spPr>
        <p:txBody>
          <a:bodyPr>
            <a:spAutoFit/>
          </a:bodyPr>
          <a:lstStyle/>
          <a:p>
            <a:pPr algn="ctr"/>
            <a:r>
              <a:rPr lang="en-US" sz="1200" b="1" dirty="0">
                <a:latin typeface="Franklin Gothic Book" pitchFamily="34" charset="0"/>
              </a:rPr>
              <a:t>S. Tarboro</a:t>
            </a:r>
            <a:endParaRPr lang="en-US" b="1" dirty="0">
              <a:latin typeface="Franklin Gothic Book" pitchFamily="34" charset="0"/>
            </a:endParaRPr>
          </a:p>
          <a:p>
            <a:pPr algn="ctr"/>
            <a:r>
              <a:rPr lang="en-US" sz="800" b="1" dirty="0">
                <a:latin typeface="Franklin Gothic Book" pitchFamily="34" charset="0"/>
              </a:rPr>
              <a:t>Southwest Fair Housing</a:t>
            </a:r>
            <a:endParaRPr lang="en-US" sz="800" dirty="0">
              <a:latin typeface="Franklin Gothic Book" pitchFamily="34" charset="0"/>
            </a:endParaRPr>
          </a:p>
        </p:txBody>
      </p:sp>
      <p:sp>
        <p:nvSpPr>
          <p:cNvPr id="27656" name="TextBox 6"/>
          <p:cNvSpPr txBox="1">
            <a:spLocks noChangeArrowheads="1"/>
          </p:cNvSpPr>
          <p:nvPr/>
        </p:nvSpPr>
        <p:spPr bwMode="auto">
          <a:xfrm>
            <a:off x="990600" y="4038600"/>
            <a:ext cx="990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J. Newman</a:t>
            </a:r>
            <a:endParaRPr lang="en-US" b="1" dirty="0">
              <a:latin typeface="Franklin Gothic Book" pitchFamily="34" charset="0"/>
            </a:endParaRPr>
          </a:p>
          <a:p>
            <a:pPr algn="ctr"/>
            <a:r>
              <a:rPr lang="en-US" sz="800" b="1" dirty="0">
                <a:latin typeface="Franklin Gothic Book" pitchFamily="34" charset="0"/>
              </a:rPr>
              <a:t>City of Phoenix/ H.O.P.E. VI Project</a:t>
            </a:r>
            <a:endParaRPr lang="en-US" sz="800" dirty="0">
              <a:latin typeface="Franklin Gothic Book" pitchFamily="34" charset="0"/>
            </a:endParaRPr>
          </a:p>
        </p:txBody>
      </p:sp>
      <p:sp>
        <p:nvSpPr>
          <p:cNvPr id="27657" name="TextBox 6"/>
          <p:cNvSpPr txBox="1">
            <a:spLocks noChangeArrowheads="1"/>
          </p:cNvSpPr>
          <p:nvPr/>
        </p:nvSpPr>
        <p:spPr bwMode="auto">
          <a:xfrm>
            <a:off x="990600" y="5638800"/>
            <a:ext cx="9906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C. Malone</a:t>
            </a:r>
            <a:endParaRPr lang="en-US" b="1" dirty="0">
              <a:latin typeface="Franklin Gothic Book" pitchFamily="34" charset="0"/>
            </a:endParaRPr>
          </a:p>
          <a:p>
            <a:pPr algn="ctr"/>
            <a:r>
              <a:rPr lang="en-US" sz="800" b="1" dirty="0">
                <a:latin typeface="Franklin Gothic Book" pitchFamily="34" charset="0"/>
              </a:rPr>
              <a:t>City of Phoenix/ H.O.P.E. VI Project</a:t>
            </a:r>
            <a:endParaRPr lang="en-US" sz="800" dirty="0">
              <a:latin typeface="Franklin Gothic Book" pitchFamily="34" charset="0"/>
            </a:endParaRPr>
          </a:p>
        </p:txBody>
      </p:sp>
      <p:sp>
        <p:nvSpPr>
          <p:cNvPr id="8193" name="Rectangle 1"/>
          <p:cNvSpPr>
            <a:spLocks noChangeArrowheads="1"/>
          </p:cNvSpPr>
          <p:nvPr/>
        </p:nvSpPr>
        <p:spPr bwMode="auto">
          <a:xfrm>
            <a:off x="2895600" y="0"/>
            <a:ext cx="62484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Housing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Strategy 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The community recognized two areas with regards to the housing stock in Central City South. First, how to improve the condition of the existing homes and second the addition of new housing stock on vacant properties. It was the vision of the group that homes in Central City South will be occupied.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5.1</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Lead-free Housing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5.2</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Livable existing Housing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5.3</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Housing on Vacant Lands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5.4</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Accountability for landlords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13" descr="Housing Invite copy.jpg"/>
          <p:cNvPicPr/>
          <p:nvPr/>
        </p:nvPicPr>
        <p:blipFill>
          <a:blip r:embed="rId4" cstate="print"/>
          <a:srcRect t="50735" b="20000"/>
          <a:stretch>
            <a:fillRect/>
          </a:stretch>
        </p:blipFill>
        <p:spPr bwMode="auto">
          <a:xfrm>
            <a:off x="3383280" y="4114800"/>
            <a:ext cx="51816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0"/>
            <a:ext cx="6324600" cy="6858000"/>
          </a:xfrm>
          <a:prstGeom prst="rect">
            <a:avLst/>
          </a:prstGeom>
          <a:solidFill>
            <a:srgbClr val="DCE7C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8675"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8678" name="TextBox 6"/>
          <p:cNvSpPr txBox="1">
            <a:spLocks noChangeArrowheads="1"/>
          </p:cNvSpPr>
          <p:nvPr/>
        </p:nvSpPr>
        <p:spPr bwMode="auto">
          <a:xfrm>
            <a:off x="838200" y="898525"/>
            <a:ext cx="12192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M. Martin</a:t>
            </a:r>
            <a:endParaRPr lang="en-US" b="1" dirty="0">
              <a:latin typeface="Franklin Gothic Book" pitchFamily="34" charset="0"/>
            </a:endParaRPr>
          </a:p>
          <a:p>
            <a:pPr algn="ctr"/>
            <a:r>
              <a:rPr lang="en-US" sz="800" b="1" dirty="0">
                <a:latin typeface="Franklin Gothic Book" pitchFamily="34" charset="0"/>
              </a:rPr>
              <a:t>ADEQ</a:t>
            </a:r>
            <a:endParaRPr lang="en-US" sz="800" dirty="0">
              <a:latin typeface="Franklin Gothic Book" pitchFamily="34" charset="0"/>
            </a:endParaRPr>
          </a:p>
        </p:txBody>
      </p:sp>
      <p:sp>
        <p:nvSpPr>
          <p:cNvPr id="28679" name="TextBox 6"/>
          <p:cNvSpPr txBox="1">
            <a:spLocks noChangeArrowheads="1"/>
          </p:cNvSpPr>
          <p:nvPr/>
        </p:nvSpPr>
        <p:spPr bwMode="auto">
          <a:xfrm>
            <a:off x="838200" y="2438400"/>
            <a:ext cx="1219200" cy="519113"/>
          </a:xfrm>
          <a:prstGeom prst="rect">
            <a:avLst/>
          </a:prstGeom>
          <a:noFill/>
          <a:ln w="9525">
            <a:noFill/>
            <a:miter lim="800000"/>
            <a:headEnd/>
            <a:tailEnd/>
          </a:ln>
        </p:spPr>
        <p:txBody>
          <a:bodyPr>
            <a:spAutoFit/>
          </a:bodyPr>
          <a:lstStyle/>
          <a:p>
            <a:pPr algn="ctr"/>
            <a:r>
              <a:rPr lang="en-US" sz="1200" b="1" dirty="0">
                <a:latin typeface="Franklin Gothic Book" pitchFamily="34" charset="0"/>
              </a:rPr>
              <a:t>T. Fields</a:t>
            </a:r>
            <a:endParaRPr lang="en-US" b="1" dirty="0">
              <a:latin typeface="Franklin Gothic Book" pitchFamily="34" charset="0"/>
            </a:endParaRPr>
          </a:p>
          <a:p>
            <a:pPr algn="ctr"/>
            <a:r>
              <a:rPr lang="en-US" sz="800" b="1" dirty="0">
                <a:latin typeface="Franklin Gothic Book" pitchFamily="34" charset="0"/>
              </a:rPr>
              <a:t>City of Phoenix/ Neighborhood Services</a:t>
            </a:r>
            <a:endParaRPr lang="en-US" sz="800" dirty="0">
              <a:latin typeface="Franklin Gothic Book" pitchFamily="34" charset="0"/>
            </a:endParaRPr>
          </a:p>
        </p:txBody>
      </p:sp>
      <p:sp>
        <p:nvSpPr>
          <p:cNvPr id="28680" name="TextBox 6"/>
          <p:cNvSpPr txBox="1">
            <a:spLocks noChangeArrowheads="1"/>
          </p:cNvSpPr>
          <p:nvPr/>
        </p:nvSpPr>
        <p:spPr bwMode="auto">
          <a:xfrm>
            <a:off x="838200" y="3976688"/>
            <a:ext cx="1219200" cy="519112"/>
          </a:xfrm>
          <a:prstGeom prst="rect">
            <a:avLst/>
          </a:prstGeom>
          <a:noFill/>
          <a:ln w="9525">
            <a:noFill/>
            <a:miter lim="800000"/>
            <a:headEnd/>
            <a:tailEnd/>
          </a:ln>
        </p:spPr>
        <p:txBody>
          <a:bodyPr>
            <a:spAutoFit/>
          </a:bodyPr>
          <a:lstStyle/>
          <a:p>
            <a:pPr algn="ctr"/>
            <a:r>
              <a:rPr lang="en-US" sz="1200" b="1" dirty="0">
                <a:latin typeface="Franklin Gothic Book" pitchFamily="34" charset="0"/>
              </a:rPr>
              <a:t>M. </a:t>
            </a:r>
            <a:r>
              <a:rPr lang="en-US" sz="1200" b="1" dirty="0" err="1">
                <a:latin typeface="Franklin Gothic Book" pitchFamily="34" charset="0"/>
              </a:rPr>
              <a:t>Lamm</a:t>
            </a:r>
            <a:endParaRPr lang="en-US" b="1" dirty="0">
              <a:latin typeface="Franklin Gothic Book" pitchFamily="34" charset="0"/>
            </a:endParaRPr>
          </a:p>
          <a:p>
            <a:pPr algn="ctr"/>
            <a:r>
              <a:rPr lang="en-US" sz="800" b="1" dirty="0">
                <a:latin typeface="Franklin Gothic Book" pitchFamily="34" charset="0"/>
              </a:rPr>
              <a:t>City of Phoenix/ Recreation Dept.</a:t>
            </a:r>
            <a:endParaRPr lang="en-US" sz="800" dirty="0">
              <a:latin typeface="Franklin Gothic Book" pitchFamily="34" charset="0"/>
            </a:endParaRPr>
          </a:p>
        </p:txBody>
      </p:sp>
      <p:sp>
        <p:nvSpPr>
          <p:cNvPr id="28681" name="TextBox 6"/>
          <p:cNvSpPr txBox="1">
            <a:spLocks noChangeArrowheads="1"/>
          </p:cNvSpPr>
          <p:nvPr/>
        </p:nvSpPr>
        <p:spPr bwMode="auto">
          <a:xfrm>
            <a:off x="990600" y="5695950"/>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B. Russell</a:t>
            </a:r>
            <a:endParaRPr lang="en-US" b="1" dirty="0">
              <a:latin typeface="Franklin Gothic Book" pitchFamily="34" charset="0"/>
            </a:endParaRPr>
          </a:p>
          <a:p>
            <a:pPr algn="ctr"/>
            <a:r>
              <a:rPr lang="en-US" sz="800" b="1" dirty="0">
                <a:latin typeface="Franklin Gothic Book" pitchFamily="34" charset="0"/>
              </a:rPr>
              <a:t>City of Phoenix</a:t>
            </a:r>
            <a:endParaRPr lang="en-US" sz="800" dirty="0">
              <a:latin typeface="Franklin Gothic Book" pitchFamily="34" charset="0"/>
            </a:endParaRPr>
          </a:p>
        </p:txBody>
      </p:sp>
      <p:sp>
        <p:nvSpPr>
          <p:cNvPr id="6145" name="Rectangle 1"/>
          <p:cNvSpPr>
            <a:spLocks noChangeArrowheads="1"/>
          </p:cNvSpPr>
          <p:nvPr/>
        </p:nvSpPr>
        <p:spPr bwMode="auto">
          <a:xfrm>
            <a:off x="2895600" y="0"/>
            <a:ext cx="4114800" cy="60478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Economic Development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Strategy 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The Central City South community realizes that change is coming. Their vision is that CCS has within it boundaries all the amenities and opportunities that can be found in newer and younger neighborhoods. These amenities/businesses will bring with them services, resources, retail and employment opportunities.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6.1    Promote CCS as a viable location for 	reputable</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larger retail and other    </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businesses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6.2    Create a Farmer</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 Market in Central City 	South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6.3    Create local pay stations for utilities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6.4    Create renaissance zones that promote 	small</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business opportunities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6.5    Business property beautification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6.6    Strengthen a business network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6.7    Increase business employment 	opportunities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PRCHOME\FDrive\Staff\Ragan\Graphic.jpg"/>
          <p:cNvPicPr>
            <a:picLocks noChangeAspect="1" noChangeArrowheads="1"/>
          </p:cNvPicPr>
          <p:nvPr/>
        </p:nvPicPr>
        <p:blipFill>
          <a:blip r:embed="rId4"/>
          <a:srcRect/>
          <a:stretch>
            <a:fillRect/>
          </a:stretch>
        </p:blipFill>
        <p:spPr bwMode="auto">
          <a:xfrm>
            <a:off x="6858000" y="152400"/>
            <a:ext cx="2057400" cy="6477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819400" y="0"/>
            <a:ext cx="6324600" cy="6858000"/>
          </a:xfrm>
          <a:prstGeom prst="rect">
            <a:avLst/>
          </a:prstGeom>
          <a:solidFill>
            <a:srgbClr val="C4C4C4"/>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9699"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29702" name="TextBox 6"/>
          <p:cNvSpPr txBox="1">
            <a:spLocks noChangeArrowheads="1"/>
          </p:cNvSpPr>
          <p:nvPr/>
        </p:nvSpPr>
        <p:spPr bwMode="auto">
          <a:xfrm>
            <a:off x="990600" y="865188"/>
            <a:ext cx="9906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J. Brown</a:t>
            </a:r>
            <a:endParaRPr lang="en-US" b="1" dirty="0">
              <a:latin typeface="Franklin Gothic Book" pitchFamily="34" charset="0"/>
            </a:endParaRPr>
          </a:p>
          <a:p>
            <a:pPr algn="ctr"/>
            <a:r>
              <a:rPr lang="en-US" sz="800" b="1" dirty="0">
                <a:latin typeface="Franklin Gothic Book" pitchFamily="34" charset="0"/>
              </a:rPr>
              <a:t>City of Phoenix</a:t>
            </a:r>
            <a:endParaRPr lang="en-US" sz="800" dirty="0">
              <a:latin typeface="Franklin Gothic Book" pitchFamily="34" charset="0"/>
            </a:endParaRPr>
          </a:p>
        </p:txBody>
      </p:sp>
      <p:sp>
        <p:nvSpPr>
          <p:cNvPr id="29703" name="TextBox 6"/>
          <p:cNvSpPr txBox="1">
            <a:spLocks noChangeArrowheads="1"/>
          </p:cNvSpPr>
          <p:nvPr/>
        </p:nvSpPr>
        <p:spPr bwMode="auto">
          <a:xfrm>
            <a:off x="762000" y="2376488"/>
            <a:ext cx="1295400" cy="519112"/>
          </a:xfrm>
          <a:prstGeom prst="rect">
            <a:avLst/>
          </a:prstGeom>
          <a:noFill/>
          <a:ln w="9525">
            <a:noFill/>
            <a:miter lim="800000"/>
            <a:headEnd/>
            <a:tailEnd/>
          </a:ln>
        </p:spPr>
        <p:txBody>
          <a:bodyPr>
            <a:spAutoFit/>
          </a:bodyPr>
          <a:lstStyle/>
          <a:p>
            <a:pPr algn="ctr"/>
            <a:r>
              <a:rPr lang="en-US" sz="1200" b="1" dirty="0">
                <a:latin typeface="Franklin Gothic Book" pitchFamily="34" charset="0"/>
              </a:rPr>
              <a:t>M. Cason</a:t>
            </a:r>
            <a:endParaRPr lang="en-US" b="1" dirty="0">
              <a:latin typeface="Franklin Gothic Book" pitchFamily="34" charset="0"/>
            </a:endParaRPr>
          </a:p>
          <a:p>
            <a:pPr algn="ctr"/>
            <a:r>
              <a:rPr lang="en-US" sz="800" b="1" dirty="0">
                <a:latin typeface="Franklin Gothic Book" pitchFamily="34" charset="0"/>
              </a:rPr>
              <a:t>Discover Me Substance Abuse Coaching Program</a:t>
            </a:r>
            <a:endParaRPr lang="en-US" sz="800" dirty="0">
              <a:latin typeface="Franklin Gothic Book" pitchFamily="34" charset="0"/>
            </a:endParaRPr>
          </a:p>
        </p:txBody>
      </p:sp>
      <p:sp>
        <p:nvSpPr>
          <p:cNvPr id="29704" name="TextBox 6"/>
          <p:cNvSpPr txBox="1">
            <a:spLocks noChangeArrowheads="1"/>
          </p:cNvSpPr>
          <p:nvPr/>
        </p:nvSpPr>
        <p:spPr bwMode="auto">
          <a:xfrm>
            <a:off x="914400" y="4095750"/>
            <a:ext cx="1066800" cy="396875"/>
          </a:xfrm>
          <a:prstGeom prst="rect">
            <a:avLst/>
          </a:prstGeom>
          <a:noFill/>
          <a:ln w="9525">
            <a:noFill/>
            <a:miter lim="800000"/>
            <a:headEnd/>
            <a:tailEnd/>
          </a:ln>
        </p:spPr>
        <p:txBody>
          <a:bodyPr>
            <a:spAutoFit/>
          </a:bodyPr>
          <a:lstStyle/>
          <a:p>
            <a:pPr algn="ctr"/>
            <a:r>
              <a:rPr lang="en-US" sz="1200" b="1" dirty="0">
                <a:latin typeface="Franklin Gothic Book" pitchFamily="34" charset="0"/>
              </a:rPr>
              <a:t>J. Castro</a:t>
            </a:r>
            <a:endParaRPr lang="en-US" b="1" dirty="0">
              <a:latin typeface="Franklin Gothic Book" pitchFamily="34" charset="0"/>
            </a:endParaRPr>
          </a:p>
          <a:p>
            <a:pPr algn="ctr"/>
            <a:r>
              <a:rPr lang="en-US" sz="800" b="1" dirty="0">
                <a:latin typeface="Franklin Gothic Book" pitchFamily="34" charset="0"/>
              </a:rPr>
              <a:t>St. Vincent de Paul</a:t>
            </a:r>
            <a:endParaRPr lang="en-US" sz="800" dirty="0">
              <a:latin typeface="Franklin Gothic Book" pitchFamily="34" charset="0"/>
            </a:endParaRPr>
          </a:p>
        </p:txBody>
      </p:sp>
      <p:sp>
        <p:nvSpPr>
          <p:cNvPr id="15" name="TextBox 6"/>
          <p:cNvSpPr txBox="1">
            <a:spLocks noChangeArrowheads="1"/>
          </p:cNvSpPr>
          <p:nvPr/>
        </p:nvSpPr>
        <p:spPr bwMode="auto">
          <a:xfrm>
            <a:off x="914400" y="5638800"/>
            <a:ext cx="1066800" cy="477838"/>
          </a:xfrm>
          <a:prstGeom prst="rect">
            <a:avLst/>
          </a:prstGeom>
          <a:noFill/>
          <a:ln w="9525">
            <a:noFill/>
            <a:miter lim="800000"/>
            <a:headEnd/>
            <a:tailEnd/>
          </a:ln>
        </p:spPr>
        <p:txBody>
          <a:bodyPr>
            <a:spAutoFit/>
          </a:bodyPr>
          <a:lstStyle/>
          <a:p>
            <a:pPr algn="ctr">
              <a:defRPr/>
            </a:pPr>
            <a:r>
              <a:rPr lang="en-US" sz="1100" b="1" dirty="0">
                <a:latin typeface="+mj-lt"/>
              </a:rPr>
              <a:t>N. Bryant</a:t>
            </a:r>
          </a:p>
          <a:p>
            <a:pPr algn="ctr">
              <a:defRPr/>
            </a:pPr>
            <a:r>
              <a:rPr lang="en-US" sz="700" b="1" dirty="0">
                <a:latin typeface="+mj-lt"/>
              </a:rPr>
              <a:t>Ctr. For African Ameri. Health AZ</a:t>
            </a:r>
          </a:p>
        </p:txBody>
      </p:sp>
      <p:pic>
        <p:nvPicPr>
          <p:cNvPr id="29707" name="Picture 11" descr="MPj04435700000[1]"/>
          <p:cNvPicPr>
            <a:picLocks noChangeAspect="1" noChangeArrowheads="1"/>
          </p:cNvPicPr>
          <p:nvPr/>
        </p:nvPicPr>
        <p:blipFill>
          <a:blip r:embed="rId4"/>
          <a:srcRect/>
          <a:stretch>
            <a:fillRect/>
          </a:stretch>
        </p:blipFill>
        <p:spPr bwMode="auto">
          <a:xfrm>
            <a:off x="3962401" y="3460140"/>
            <a:ext cx="4038600" cy="2683485"/>
          </a:xfrm>
          <a:prstGeom prst="rect">
            <a:avLst/>
          </a:prstGeom>
          <a:noFill/>
          <a:ln w="9525" algn="ctr">
            <a:miter lim="800000"/>
            <a:headEnd/>
            <a:tailEnd/>
          </a:ln>
        </p:spPr>
      </p:pic>
      <p:sp>
        <p:nvSpPr>
          <p:cNvPr id="4097" name="Rectangle 1"/>
          <p:cNvSpPr>
            <a:spLocks noChangeArrowheads="1"/>
          </p:cNvSpPr>
          <p:nvPr/>
        </p:nvSpPr>
        <p:spPr bwMode="auto">
          <a:xfrm>
            <a:off x="2895600" y="0"/>
            <a:ext cx="6248400" cy="28469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Transportation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Strategy 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Transportation is considered critical link between the community to services and opportunity.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7.1	Bus Stops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7.2	Pedestrian walking lights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7.3	Public Transportation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7.4	Surface Streets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7.5	Railroad Tracks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0"/>
            <a:ext cx="6324600" cy="6858000"/>
          </a:xfrm>
          <a:prstGeom prst="rect">
            <a:avLst/>
          </a:prstGeom>
          <a:solidFill>
            <a:srgbClr val="C4C4C4"/>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30723"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4" name="TextBox 6"/>
          <p:cNvSpPr txBox="1">
            <a:spLocks noChangeArrowheads="1"/>
          </p:cNvSpPr>
          <p:nvPr/>
        </p:nvSpPr>
        <p:spPr bwMode="auto">
          <a:xfrm>
            <a:off x="914400" y="5726113"/>
            <a:ext cx="1066800" cy="369887"/>
          </a:xfrm>
          <a:prstGeom prst="rect">
            <a:avLst/>
          </a:prstGeom>
          <a:noFill/>
          <a:ln w="9525">
            <a:noFill/>
            <a:miter lim="800000"/>
            <a:headEnd/>
            <a:tailEnd/>
          </a:ln>
        </p:spPr>
        <p:txBody>
          <a:bodyPr>
            <a:spAutoFit/>
          </a:bodyPr>
          <a:lstStyle/>
          <a:p>
            <a:pPr algn="ctr">
              <a:defRPr/>
            </a:pPr>
            <a:r>
              <a:rPr lang="en-US" sz="1100" b="1" dirty="0">
                <a:latin typeface="+mj-lt"/>
              </a:rPr>
              <a:t>T. Hardy</a:t>
            </a:r>
          </a:p>
          <a:p>
            <a:pPr algn="ctr">
              <a:defRPr/>
            </a:pPr>
            <a:r>
              <a:rPr lang="en-US" sz="700" b="1" dirty="0">
                <a:latin typeface="+mj-lt"/>
              </a:rPr>
              <a:t>Stakeholder</a:t>
            </a:r>
            <a:endParaRPr lang="en-US" sz="700" dirty="0">
              <a:latin typeface="+mj-lt"/>
            </a:endParaRPr>
          </a:p>
        </p:txBody>
      </p:sp>
      <p:sp>
        <p:nvSpPr>
          <p:cNvPr id="15" name="TextBox 6"/>
          <p:cNvSpPr txBox="1">
            <a:spLocks noChangeArrowheads="1"/>
          </p:cNvSpPr>
          <p:nvPr/>
        </p:nvSpPr>
        <p:spPr bwMode="auto">
          <a:xfrm>
            <a:off x="914400" y="4065588"/>
            <a:ext cx="1066800" cy="354012"/>
          </a:xfrm>
          <a:prstGeom prst="rect">
            <a:avLst/>
          </a:prstGeom>
          <a:noFill/>
          <a:ln w="9525">
            <a:noFill/>
            <a:miter lim="800000"/>
            <a:headEnd/>
            <a:tailEnd/>
          </a:ln>
        </p:spPr>
        <p:txBody>
          <a:bodyPr>
            <a:spAutoFit/>
          </a:bodyPr>
          <a:lstStyle/>
          <a:p>
            <a:pPr algn="ctr">
              <a:defRPr/>
            </a:pPr>
            <a:r>
              <a:rPr lang="en-US" sz="1100" b="1" dirty="0">
                <a:latin typeface="+mj-lt"/>
              </a:rPr>
              <a:t>L. Enriquez</a:t>
            </a:r>
          </a:p>
          <a:p>
            <a:pPr algn="ctr">
              <a:defRPr/>
            </a:pPr>
            <a:r>
              <a:rPr lang="en-US" sz="600" b="1" dirty="0"/>
              <a:t>Friendly House, Inc.</a:t>
            </a:r>
            <a:endParaRPr lang="en-US" sz="600" dirty="0"/>
          </a:p>
        </p:txBody>
      </p:sp>
      <p:sp>
        <p:nvSpPr>
          <p:cNvPr id="16" name="TextBox 6"/>
          <p:cNvSpPr txBox="1">
            <a:spLocks noChangeArrowheads="1"/>
          </p:cNvSpPr>
          <p:nvPr/>
        </p:nvSpPr>
        <p:spPr bwMode="auto">
          <a:xfrm>
            <a:off x="914400" y="2438400"/>
            <a:ext cx="1066800" cy="446088"/>
          </a:xfrm>
          <a:prstGeom prst="rect">
            <a:avLst/>
          </a:prstGeom>
          <a:noFill/>
          <a:ln w="9525">
            <a:noFill/>
            <a:miter lim="800000"/>
            <a:headEnd/>
            <a:tailEnd/>
          </a:ln>
        </p:spPr>
        <p:txBody>
          <a:bodyPr>
            <a:spAutoFit/>
          </a:bodyPr>
          <a:lstStyle/>
          <a:p>
            <a:pPr algn="ctr">
              <a:defRPr/>
            </a:pPr>
            <a:r>
              <a:rPr lang="en-US" sz="1100" b="1" dirty="0">
                <a:latin typeface="+mj-lt"/>
              </a:rPr>
              <a:t>M. Garcia</a:t>
            </a:r>
          </a:p>
          <a:p>
            <a:pPr algn="ctr">
              <a:defRPr/>
            </a:pPr>
            <a:r>
              <a:rPr lang="en-US" sz="600" b="1" dirty="0"/>
              <a:t>I.G. Homes Boys and Girls Club</a:t>
            </a:r>
            <a:endParaRPr lang="en-US" sz="600" dirty="0"/>
          </a:p>
        </p:txBody>
      </p:sp>
      <p:sp>
        <p:nvSpPr>
          <p:cNvPr id="17" name="TextBox 6"/>
          <p:cNvSpPr txBox="1">
            <a:spLocks noChangeArrowheads="1"/>
          </p:cNvSpPr>
          <p:nvPr/>
        </p:nvSpPr>
        <p:spPr bwMode="auto">
          <a:xfrm>
            <a:off x="838200" y="838200"/>
            <a:ext cx="1143000" cy="446088"/>
          </a:xfrm>
          <a:prstGeom prst="rect">
            <a:avLst/>
          </a:prstGeom>
          <a:noFill/>
          <a:ln w="9525">
            <a:noFill/>
            <a:miter lim="800000"/>
            <a:headEnd/>
            <a:tailEnd/>
          </a:ln>
        </p:spPr>
        <p:txBody>
          <a:bodyPr>
            <a:spAutoFit/>
          </a:bodyPr>
          <a:lstStyle/>
          <a:p>
            <a:pPr algn="ctr">
              <a:defRPr/>
            </a:pPr>
            <a:r>
              <a:rPr lang="en-US" sz="1100" b="1" dirty="0">
                <a:latin typeface="+mj-lt"/>
              </a:rPr>
              <a:t>A. Perez</a:t>
            </a:r>
          </a:p>
          <a:p>
            <a:pPr algn="ctr">
              <a:defRPr/>
            </a:pPr>
            <a:r>
              <a:rPr lang="en-US" sz="600" b="1" dirty="0"/>
              <a:t>ASU</a:t>
            </a:r>
          </a:p>
          <a:p>
            <a:pPr algn="ctr">
              <a:defRPr/>
            </a:pPr>
            <a:r>
              <a:rPr lang="en-US" sz="600" b="1" dirty="0"/>
              <a:t>College of Nursing</a:t>
            </a:r>
            <a:endParaRPr lang="en-US" sz="600" dirty="0"/>
          </a:p>
        </p:txBody>
      </p:sp>
      <p:pic>
        <p:nvPicPr>
          <p:cNvPr id="30729" name="Picture 9" descr="MPj02622860000[1]"/>
          <p:cNvPicPr>
            <a:picLocks noChangeAspect="1" noChangeArrowheads="1"/>
          </p:cNvPicPr>
          <p:nvPr/>
        </p:nvPicPr>
        <p:blipFill>
          <a:blip r:embed="rId4"/>
          <a:srcRect/>
          <a:stretch>
            <a:fillRect/>
          </a:stretch>
        </p:blipFill>
        <p:spPr bwMode="auto">
          <a:xfrm>
            <a:off x="5791200" y="3429000"/>
            <a:ext cx="2514601" cy="2674811"/>
          </a:xfrm>
          <a:prstGeom prst="rect">
            <a:avLst/>
          </a:prstGeom>
          <a:noFill/>
          <a:ln w="9525" algn="ctr">
            <a:miter lim="800000"/>
            <a:headEnd/>
            <a:tailEnd/>
          </a:ln>
        </p:spPr>
      </p:pic>
      <p:sp>
        <p:nvSpPr>
          <p:cNvPr id="2050" name="Rectangle 2"/>
          <p:cNvSpPr>
            <a:spLocks noChangeArrowheads="1"/>
          </p:cNvSpPr>
          <p:nvPr/>
        </p:nvSpPr>
        <p:spPr bwMode="auto">
          <a:xfrm>
            <a:off x="2895600" y="0"/>
            <a:ext cx="6248400"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Golden Threads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Strategy 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Golden threads include three areas: Pride, Community Safety and Beautification. The residents stated that if these three areas are addressed the result will be residents smiling and vocalizing their happiness in their community. The </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Neighbor to Neighbor</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feelings of helping each other will sustain all the work accomplished in the Quality of Life Plan.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8.1</a:t>
            </a:r>
            <a:r>
              <a:rPr kumimoji="0" lang="en-US" sz="16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Pride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8.2    Community Safety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8.3    Beautification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8.4    Neighbor to Neighbor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8195" name="Rectangle 2"/>
          <p:cNvSpPr>
            <a:spLocks noGrp="1" noChangeArrowheads="1"/>
          </p:cNvSpPr>
          <p:nvPr>
            <p:ph type="title"/>
          </p:nvPr>
        </p:nvSpPr>
        <p:spPr>
          <a:xfrm>
            <a:off x="3352800" y="304800"/>
            <a:ext cx="5486400" cy="1216025"/>
          </a:xfrm>
        </p:spPr>
        <p:txBody>
          <a:bodyPr/>
          <a:lstStyle/>
          <a:p>
            <a:pPr marL="53975" algn="ctr" eaLnBrk="1" hangingPunct="1"/>
            <a:r>
              <a:rPr lang="en-US" sz="3600" dirty="0" smtClean="0">
                <a:solidFill>
                  <a:srgbClr val="675C5C"/>
                </a:solidFill>
              </a:rPr>
              <a:t>28 Points of Pride</a:t>
            </a:r>
          </a:p>
        </p:txBody>
      </p:sp>
      <p:sp>
        <p:nvSpPr>
          <p:cNvPr id="6151" name="TextBox 6"/>
          <p:cNvSpPr txBox="1">
            <a:spLocks noChangeArrowheads="1"/>
          </p:cNvSpPr>
          <p:nvPr/>
        </p:nvSpPr>
        <p:spPr bwMode="auto">
          <a:xfrm>
            <a:off x="914400" y="5715000"/>
            <a:ext cx="990600" cy="400050"/>
          </a:xfrm>
          <a:prstGeom prst="rect">
            <a:avLst/>
          </a:prstGeom>
          <a:noFill/>
          <a:ln w="9525">
            <a:noFill/>
            <a:miter lim="800000"/>
            <a:headEnd/>
            <a:tailEnd/>
          </a:ln>
        </p:spPr>
        <p:txBody>
          <a:bodyPr>
            <a:spAutoFit/>
          </a:bodyPr>
          <a:lstStyle/>
          <a:p>
            <a:pPr algn="ctr">
              <a:defRPr/>
            </a:pPr>
            <a:r>
              <a:rPr lang="en-US" sz="1200" b="1" dirty="0">
                <a:latin typeface="+mj-lt"/>
              </a:rPr>
              <a:t>D. Conner</a:t>
            </a:r>
            <a:endParaRPr lang="en-US" b="1" dirty="0">
              <a:latin typeface="+mj-lt"/>
            </a:endParaRPr>
          </a:p>
          <a:p>
            <a:pPr algn="ctr">
              <a:defRPr/>
            </a:pPr>
            <a:r>
              <a:rPr lang="en-US" sz="800" b="1" dirty="0">
                <a:latin typeface="+mj-lt"/>
              </a:rPr>
              <a:t>Resident</a:t>
            </a:r>
            <a:endParaRPr lang="en-US" sz="800" dirty="0">
              <a:latin typeface="+mj-lt"/>
            </a:endParaRPr>
          </a:p>
        </p:txBody>
      </p:sp>
      <p:sp>
        <p:nvSpPr>
          <p:cNvPr id="13" name="TextBox 6"/>
          <p:cNvSpPr txBox="1">
            <a:spLocks noChangeArrowheads="1"/>
          </p:cNvSpPr>
          <p:nvPr/>
        </p:nvSpPr>
        <p:spPr bwMode="auto">
          <a:xfrm>
            <a:off x="9144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B. Carter</a:t>
            </a:r>
            <a:endParaRPr lang="en-US" b="1" dirty="0">
              <a:latin typeface="+mj-lt"/>
            </a:endParaRPr>
          </a:p>
          <a:p>
            <a:pPr algn="ctr">
              <a:defRPr/>
            </a:pPr>
            <a:r>
              <a:rPr lang="en-US" sz="800" b="1" dirty="0">
                <a:latin typeface="+mj-lt"/>
              </a:rPr>
              <a:t>Resident</a:t>
            </a:r>
            <a:endParaRPr lang="en-US" sz="800" dirty="0">
              <a:latin typeface="+mj-lt"/>
            </a:endParaRPr>
          </a:p>
        </p:txBody>
      </p:sp>
      <p:sp>
        <p:nvSpPr>
          <p:cNvPr id="14" name="TextBox 6"/>
          <p:cNvSpPr txBox="1">
            <a:spLocks noChangeArrowheads="1"/>
          </p:cNvSpPr>
          <p:nvPr/>
        </p:nvSpPr>
        <p:spPr bwMode="auto">
          <a:xfrm>
            <a:off x="914400" y="4095750"/>
            <a:ext cx="990600" cy="400050"/>
          </a:xfrm>
          <a:prstGeom prst="rect">
            <a:avLst/>
          </a:prstGeom>
          <a:noFill/>
          <a:ln w="9525">
            <a:noFill/>
            <a:miter lim="800000"/>
            <a:headEnd/>
            <a:tailEnd/>
          </a:ln>
        </p:spPr>
        <p:txBody>
          <a:bodyPr>
            <a:spAutoFit/>
          </a:bodyPr>
          <a:lstStyle/>
          <a:p>
            <a:pPr algn="ctr">
              <a:defRPr/>
            </a:pPr>
            <a:r>
              <a:rPr lang="en-US" sz="1200" b="1" dirty="0">
                <a:latin typeface="+mj-lt"/>
              </a:rPr>
              <a:t>M. Cleary</a:t>
            </a:r>
            <a:endParaRPr lang="en-US" b="1" dirty="0">
              <a:latin typeface="+mj-lt"/>
            </a:endParaRPr>
          </a:p>
          <a:p>
            <a:pPr algn="ctr">
              <a:defRPr/>
            </a:pPr>
            <a:r>
              <a:rPr lang="en-US" sz="800" b="1" dirty="0">
                <a:latin typeface="+mj-lt"/>
              </a:rPr>
              <a:t>Resident</a:t>
            </a:r>
            <a:endParaRPr lang="en-US" sz="800" dirty="0">
              <a:latin typeface="+mj-lt"/>
            </a:endParaRPr>
          </a:p>
        </p:txBody>
      </p:sp>
      <p:sp>
        <p:nvSpPr>
          <p:cNvPr id="9" name="TextBox 6"/>
          <p:cNvSpPr txBox="1">
            <a:spLocks noChangeArrowheads="1"/>
          </p:cNvSpPr>
          <p:nvPr/>
        </p:nvSpPr>
        <p:spPr bwMode="auto">
          <a:xfrm>
            <a:off x="914400" y="895350"/>
            <a:ext cx="990600" cy="400050"/>
          </a:xfrm>
          <a:prstGeom prst="rect">
            <a:avLst/>
          </a:prstGeom>
          <a:noFill/>
          <a:ln w="9525">
            <a:noFill/>
            <a:miter lim="800000"/>
            <a:headEnd/>
            <a:tailEnd/>
          </a:ln>
        </p:spPr>
        <p:txBody>
          <a:bodyPr>
            <a:spAutoFit/>
          </a:bodyPr>
          <a:lstStyle/>
          <a:p>
            <a:pPr algn="ctr">
              <a:defRPr/>
            </a:pPr>
            <a:r>
              <a:rPr lang="en-US" sz="1200" b="1" dirty="0">
                <a:latin typeface="+mj-lt"/>
              </a:rPr>
              <a:t>J.E. Carson</a:t>
            </a:r>
            <a:endParaRPr lang="en-US" b="1" dirty="0">
              <a:latin typeface="+mj-lt"/>
            </a:endParaRPr>
          </a:p>
          <a:p>
            <a:pPr algn="ctr">
              <a:defRPr/>
            </a:pPr>
            <a:r>
              <a:rPr lang="en-US" sz="800" b="1" dirty="0">
                <a:latin typeface="+mj-lt"/>
              </a:rPr>
              <a:t>Resident</a:t>
            </a:r>
            <a:endParaRPr lang="en-US" sz="800" dirty="0">
              <a:latin typeface="+mj-lt"/>
            </a:endParaRPr>
          </a:p>
        </p:txBody>
      </p:sp>
      <p:grpSp>
        <p:nvGrpSpPr>
          <p:cNvPr id="8200" name="Group 10"/>
          <p:cNvGrpSpPr>
            <a:grpSpLocks/>
          </p:cNvGrpSpPr>
          <p:nvPr/>
        </p:nvGrpSpPr>
        <p:grpSpPr bwMode="auto">
          <a:xfrm>
            <a:off x="3000375" y="2046288"/>
            <a:ext cx="5915025" cy="3668712"/>
            <a:chOff x="105156000" y="114757200"/>
            <a:chExt cx="8639175" cy="5534025"/>
          </a:xfrm>
        </p:grpSpPr>
        <p:pic>
          <p:nvPicPr>
            <p:cNvPr id="8202" name="Picture 11" descr="Quality of Life Plan - Cover copy"/>
            <p:cNvPicPr>
              <a:picLocks noChangeAspect="1" noChangeArrowheads="1"/>
            </p:cNvPicPr>
            <p:nvPr/>
          </p:nvPicPr>
          <p:blipFill>
            <a:blip r:embed="rId4" cstate="print"/>
            <a:srcRect/>
            <a:stretch>
              <a:fillRect/>
            </a:stretch>
          </p:blipFill>
          <p:spPr bwMode="auto">
            <a:xfrm>
              <a:off x="105156000" y="114757200"/>
              <a:ext cx="4314825" cy="5534025"/>
            </a:xfrm>
            <a:prstGeom prst="rect">
              <a:avLst/>
            </a:prstGeom>
            <a:noFill/>
            <a:ln w="9525" algn="ctr">
              <a:noFill/>
              <a:miter lim="800000"/>
              <a:headEnd/>
              <a:tailEnd/>
            </a:ln>
          </p:spPr>
        </p:pic>
        <p:pic>
          <p:nvPicPr>
            <p:cNvPr id="8203" name="Picture 12" descr="Quality of Life Plan - Cover 2 copy"/>
            <p:cNvPicPr>
              <a:picLocks noChangeAspect="1" noChangeArrowheads="1"/>
            </p:cNvPicPr>
            <p:nvPr/>
          </p:nvPicPr>
          <p:blipFill>
            <a:blip r:embed="rId5"/>
            <a:srcRect/>
            <a:stretch>
              <a:fillRect/>
            </a:stretch>
          </p:blipFill>
          <p:spPr bwMode="auto">
            <a:xfrm>
              <a:off x="109470825" y="114757200"/>
              <a:ext cx="4324350" cy="5534025"/>
            </a:xfrm>
            <a:prstGeom prst="rect">
              <a:avLst/>
            </a:prstGeom>
            <a:noFill/>
            <a:ln w="9525" algn="ctr">
              <a:noFill/>
              <a:miter lim="800000"/>
              <a:headEnd/>
              <a:tailEnd/>
            </a:ln>
          </p:spPr>
        </p:pic>
      </p:grpSp>
      <p:sp>
        <p:nvSpPr>
          <p:cNvPr id="15" name="Rectangle 3"/>
          <p:cNvSpPr txBox="1">
            <a:spLocks noChangeArrowheads="1"/>
          </p:cNvSpPr>
          <p:nvPr/>
        </p:nvSpPr>
        <p:spPr bwMode="auto">
          <a:xfrm>
            <a:off x="2971800" y="1600200"/>
            <a:ext cx="5410200" cy="31242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None/>
              <a:defRPr/>
            </a:pPr>
            <a:r>
              <a:rPr lang="en-US" sz="1400" b="1" dirty="0">
                <a:latin typeface="Franklin Gothic Book" pitchFamily="34" charset="0"/>
                <a:cs typeface="+mn-cs"/>
              </a:rPr>
              <a:t>Community Treasures…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9219" name="Rectangle 2"/>
          <p:cNvSpPr>
            <a:spLocks noGrp="1" noChangeArrowheads="1"/>
          </p:cNvSpPr>
          <p:nvPr>
            <p:ph type="title"/>
          </p:nvPr>
        </p:nvSpPr>
        <p:spPr>
          <a:xfrm>
            <a:off x="3352800" y="304800"/>
            <a:ext cx="5486400" cy="1216025"/>
          </a:xfrm>
        </p:spPr>
        <p:txBody>
          <a:bodyPr/>
          <a:lstStyle/>
          <a:p>
            <a:pPr marL="53975" algn="ctr" eaLnBrk="1" hangingPunct="1"/>
            <a:r>
              <a:rPr lang="en-US" sz="3600" dirty="0" smtClean="0">
                <a:solidFill>
                  <a:srgbClr val="675C5C"/>
                </a:solidFill>
              </a:rPr>
              <a:t>CCS Trolley Tour</a:t>
            </a:r>
          </a:p>
        </p:txBody>
      </p:sp>
      <p:sp>
        <p:nvSpPr>
          <p:cNvPr id="6151" name="TextBox 6"/>
          <p:cNvSpPr txBox="1">
            <a:spLocks noChangeArrowheads="1"/>
          </p:cNvSpPr>
          <p:nvPr/>
        </p:nvSpPr>
        <p:spPr bwMode="auto">
          <a:xfrm>
            <a:off x="914400" y="895350"/>
            <a:ext cx="990600" cy="400050"/>
          </a:xfrm>
          <a:prstGeom prst="rect">
            <a:avLst/>
          </a:prstGeom>
          <a:noFill/>
          <a:ln w="9525">
            <a:noFill/>
            <a:miter lim="800000"/>
            <a:headEnd/>
            <a:tailEnd/>
          </a:ln>
        </p:spPr>
        <p:txBody>
          <a:bodyPr>
            <a:spAutoFit/>
          </a:bodyPr>
          <a:lstStyle/>
          <a:p>
            <a:pPr algn="ctr">
              <a:defRPr/>
            </a:pPr>
            <a:r>
              <a:rPr lang="en-US" sz="1200" b="1" dirty="0">
                <a:latin typeface="+mj-lt"/>
              </a:rPr>
              <a:t>I. Canez</a:t>
            </a:r>
            <a:endParaRPr lang="en-US" b="1" dirty="0">
              <a:latin typeface="+mj-lt"/>
            </a:endParaRPr>
          </a:p>
          <a:p>
            <a:pPr algn="ctr">
              <a:defRPr/>
            </a:pPr>
            <a:r>
              <a:rPr lang="en-US" sz="800" b="1" dirty="0">
                <a:latin typeface="+mj-lt"/>
              </a:rPr>
              <a:t>Resident</a:t>
            </a:r>
            <a:endParaRPr lang="en-US" sz="800" dirty="0">
              <a:latin typeface="+mj-lt"/>
            </a:endParaRPr>
          </a:p>
        </p:txBody>
      </p:sp>
      <p:sp>
        <p:nvSpPr>
          <p:cNvPr id="11" name="TextBox 6"/>
          <p:cNvSpPr txBox="1">
            <a:spLocks noChangeArrowheads="1"/>
          </p:cNvSpPr>
          <p:nvPr/>
        </p:nvSpPr>
        <p:spPr bwMode="auto">
          <a:xfrm>
            <a:off x="9144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S. Canez</a:t>
            </a:r>
            <a:endParaRPr lang="en-US" b="1" dirty="0">
              <a:latin typeface="+mj-lt"/>
            </a:endParaRPr>
          </a:p>
          <a:p>
            <a:pPr algn="ctr">
              <a:defRPr/>
            </a:pPr>
            <a:r>
              <a:rPr lang="en-US" sz="800" b="1" dirty="0">
                <a:latin typeface="+mj-lt"/>
              </a:rPr>
              <a:t>Resident</a:t>
            </a:r>
            <a:endParaRPr lang="en-US" sz="800" dirty="0">
              <a:latin typeface="+mj-lt"/>
            </a:endParaRPr>
          </a:p>
        </p:txBody>
      </p:sp>
      <p:sp>
        <p:nvSpPr>
          <p:cNvPr id="13" name="TextBox 6"/>
          <p:cNvSpPr txBox="1">
            <a:spLocks noChangeArrowheads="1"/>
          </p:cNvSpPr>
          <p:nvPr/>
        </p:nvSpPr>
        <p:spPr bwMode="auto">
          <a:xfrm>
            <a:off x="914400" y="4095750"/>
            <a:ext cx="990600" cy="400050"/>
          </a:xfrm>
          <a:prstGeom prst="rect">
            <a:avLst/>
          </a:prstGeom>
          <a:noFill/>
          <a:ln w="9525">
            <a:noFill/>
            <a:miter lim="800000"/>
            <a:headEnd/>
            <a:tailEnd/>
          </a:ln>
        </p:spPr>
        <p:txBody>
          <a:bodyPr>
            <a:spAutoFit/>
          </a:bodyPr>
          <a:lstStyle/>
          <a:p>
            <a:pPr algn="ctr">
              <a:defRPr/>
            </a:pPr>
            <a:r>
              <a:rPr lang="en-US" sz="1200" b="1" dirty="0">
                <a:latin typeface="+mj-lt"/>
              </a:rPr>
              <a:t>S. Canez</a:t>
            </a:r>
            <a:endParaRPr lang="en-US" b="1" dirty="0">
              <a:latin typeface="+mj-lt"/>
            </a:endParaRPr>
          </a:p>
          <a:p>
            <a:pPr algn="ctr">
              <a:defRPr/>
            </a:pPr>
            <a:r>
              <a:rPr lang="en-US" sz="800" b="1" dirty="0">
                <a:latin typeface="+mj-lt"/>
              </a:rPr>
              <a:t>Resident</a:t>
            </a:r>
            <a:endParaRPr lang="en-US" sz="800" dirty="0">
              <a:latin typeface="+mj-lt"/>
            </a:endParaRPr>
          </a:p>
        </p:txBody>
      </p:sp>
      <p:sp>
        <p:nvSpPr>
          <p:cNvPr id="10" name="TextBox 6"/>
          <p:cNvSpPr txBox="1">
            <a:spLocks noChangeArrowheads="1"/>
          </p:cNvSpPr>
          <p:nvPr/>
        </p:nvSpPr>
        <p:spPr bwMode="auto">
          <a:xfrm>
            <a:off x="914400" y="5715000"/>
            <a:ext cx="990600" cy="400050"/>
          </a:xfrm>
          <a:prstGeom prst="rect">
            <a:avLst/>
          </a:prstGeom>
          <a:noFill/>
          <a:ln w="9525">
            <a:noFill/>
            <a:miter lim="800000"/>
            <a:headEnd/>
            <a:tailEnd/>
          </a:ln>
        </p:spPr>
        <p:txBody>
          <a:bodyPr>
            <a:spAutoFit/>
          </a:bodyPr>
          <a:lstStyle/>
          <a:p>
            <a:pPr algn="ctr">
              <a:defRPr/>
            </a:pPr>
            <a:r>
              <a:rPr lang="en-US" sz="1200" b="1" dirty="0">
                <a:latin typeface="+mj-lt"/>
              </a:rPr>
              <a:t>S. Craig</a:t>
            </a:r>
            <a:endParaRPr lang="en-US" b="1" dirty="0">
              <a:latin typeface="+mj-lt"/>
            </a:endParaRPr>
          </a:p>
          <a:p>
            <a:pPr algn="ctr">
              <a:defRPr/>
            </a:pPr>
            <a:r>
              <a:rPr lang="en-US" sz="800" b="1" dirty="0">
                <a:latin typeface="+mj-lt"/>
              </a:rPr>
              <a:t>Resident</a:t>
            </a:r>
            <a:endParaRPr lang="en-US" sz="800" dirty="0">
              <a:latin typeface="+mj-lt"/>
            </a:endParaRPr>
          </a:p>
        </p:txBody>
      </p:sp>
      <p:sp>
        <p:nvSpPr>
          <p:cNvPr id="9224" name="Rectangle 3"/>
          <p:cNvSpPr>
            <a:spLocks noGrp="1" noChangeArrowheads="1"/>
          </p:cNvSpPr>
          <p:nvPr>
            <p:ph sz="quarter" idx="4294967295"/>
          </p:nvPr>
        </p:nvSpPr>
        <p:spPr>
          <a:xfrm>
            <a:off x="3200400" y="1600200"/>
            <a:ext cx="5410200" cy="4572000"/>
          </a:xfrm>
        </p:spPr>
        <p:txBody>
          <a:bodyPr/>
          <a:lstStyle/>
          <a:p>
            <a:pPr>
              <a:buFont typeface="Wingdings 2" pitchFamily="18" charset="2"/>
              <a:buNone/>
            </a:pPr>
            <a:r>
              <a:rPr lang="en-US" sz="1400" b="1" dirty="0" smtClean="0">
                <a:latin typeface="Franklin Gothic Book" pitchFamily="34" charset="0"/>
              </a:rPr>
              <a:t>Where our pride lies…this is our story</a:t>
            </a:r>
          </a:p>
          <a:p>
            <a:r>
              <a:rPr lang="en-US" sz="1400" dirty="0" smtClean="0">
                <a:latin typeface="Franklin Gothic Book" pitchFamily="34" charset="0"/>
              </a:rPr>
              <a:t>28 CCS landmarks</a:t>
            </a:r>
          </a:p>
          <a:p>
            <a:r>
              <a:rPr lang="en-US" sz="1400" dirty="0" smtClean="0">
                <a:latin typeface="Franklin Gothic Book" pitchFamily="34" charset="0"/>
              </a:rPr>
              <a:t>Showcasing our assets to residents, businesses and stakeholders</a:t>
            </a:r>
          </a:p>
          <a:p>
            <a:r>
              <a:rPr lang="en-US" sz="1400" dirty="0" smtClean="0">
                <a:latin typeface="Franklin Gothic Book" pitchFamily="34" charset="0"/>
              </a:rPr>
              <a:t>Discovery, realization of who’s in our community</a:t>
            </a:r>
          </a:p>
          <a:p>
            <a:r>
              <a:rPr lang="en-US" sz="1400" dirty="0" smtClean="0">
                <a:latin typeface="Franklin Gothic Book" pitchFamily="34" charset="0"/>
              </a:rPr>
              <a:t>Developing relationships and connectivity</a:t>
            </a:r>
          </a:p>
        </p:txBody>
      </p:sp>
      <p:pic>
        <p:nvPicPr>
          <p:cNvPr id="9225" name="Picture 10" descr="\\Prchome\fdrive\Programs &amp; Projects\Community Projects,Events\PNDC Trolley Tour 09\Trolly Tour Guide.jpg"/>
          <p:cNvPicPr>
            <a:picLocks noChangeAspect="1" noChangeArrowheads="1"/>
          </p:cNvPicPr>
          <p:nvPr/>
        </p:nvPicPr>
        <p:blipFill>
          <a:blip r:embed="rId4"/>
          <a:srcRect l="66216" t="2116" r="1350" b="50877"/>
          <a:stretch>
            <a:fillRect/>
          </a:stretch>
        </p:blipFill>
        <p:spPr bwMode="auto">
          <a:xfrm>
            <a:off x="4267200" y="3211513"/>
            <a:ext cx="3365500" cy="311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0243" name="Rectangle 2"/>
          <p:cNvSpPr>
            <a:spLocks noGrp="1" noChangeArrowheads="1"/>
          </p:cNvSpPr>
          <p:nvPr>
            <p:ph type="title"/>
          </p:nvPr>
        </p:nvSpPr>
        <p:spPr>
          <a:xfrm>
            <a:off x="3352800" y="304800"/>
            <a:ext cx="5486400" cy="1216025"/>
          </a:xfrm>
        </p:spPr>
        <p:txBody>
          <a:bodyPr/>
          <a:lstStyle/>
          <a:p>
            <a:pPr marL="53975" algn="ctr" eaLnBrk="1" hangingPunct="1"/>
            <a:r>
              <a:rPr lang="en-US" sz="3600" dirty="0" smtClean="0">
                <a:solidFill>
                  <a:srgbClr val="675C5C"/>
                </a:solidFill>
              </a:rPr>
              <a:t>Community Power</a:t>
            </a:r>
          </a:p>
        </p:txBody>
      </p:sp>
      <p:sp>
        <p:nvSpPr>
          <p:cNvPr id="6151" name="TextBox 6"/>
          <p:cNvSpPr txBox="1">
            <a:spLocks noChangeArrowheads="1"/>
          </p:cNvSpPr>
          <p:nvPr/>
        </p:nvSpPr>
        <p:spPr bwMode="auto">
          <a:xfrm>
            <a:off x="9144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E. Delgado</a:t>
            </a:r>
            <a:endParaRPr lang="en-US" b="1" dirty="0">
              <a:latin typeface="+mj-lt"/>
            </a:endParaRPr>
          </a:p>
          <a:p>
            <a:pPr algn="ctr">
              <a:defRPr/>
            </a:pPr>
            <a:r>
              <a:rPr lang="en-US" sz="800" b="1" dirty="0">
                <a:latin typeface="+mj-lt"/>
              </a:rPr>
              <a:t>Resident</a:t>
            </a:r>
            <a:endParaRPr lang="en-US" sz="800" dirty="0">
              <a:latin typeface="+mj-lt"/>
            </a:endParaRPr>
          </a:p>
        </p:txBody>
      </p:sp>
      <p:sp>
        <p:nvSpPr>
          <p:cNvPr id="11" name="TextBox 6"/>
          <p:cNvSpPr txBox="1">
            <a:spLocks noChangeArrowheads="1"/>
          </p:cNvSpPr>
          <p:nvPr/>
        </p:nvSpPr>
        <p:spPr bwMode="auto">
          <a:xfrm>
            <a:off x="914400" y="5715000"/>
            <a:ext cx="990600" cy="396875"/>
          </a:xfrm>
          <a:prstGeom prst="rect">
            <a:avLst/>
          </a:prstGeom>
          <a:noFill/>
          <a:ln w="9525">
            <a:noFill/>
            <a:miter lim="800000"/>
            <a:headEnd/>
            <a:tailEnd/>
          </a:ln>
        </p:spPr>
        <p:txBody>
          <a:bodyPr>
            <a:spAutoFit/>
          </a:bodyPr>
          <a:lstStyle/>
          <a:p>
            <a:pPr algn="ctr">
              <a:defRPr/>
            </a:pPr>
            <a:r>
              <a:rPr lang="en-US" sz="1200" b="1" dirty="0">
                <a:latin typeface="+mj-lt"/>
              </a:rPr>
              <a:t>T. Eliserio</a:t>
            </a:r>
            <a:endParaRPr lang="en-US" b="1" dirty="0">
              <a:latin typeface="+mj-lt"/>
            </a:endParaRPr>
          </a:p>
          <a:p>
            <a:pPr algn="ctr">
              <a:defRPr/>
            </a:pPr>
            <a:r>
              <a:rPr lang="en-US" sz="800" b="1" dirty="0">
                <a:latin typeface="+mj-lt"/>
              </a:rPr>
              <a:t>Resident</a:t>
            </a:r>
            <a:endParaRPr lang="en-US" sz="800" dirty="0">
              <a:latin typeface="+mj-lt"/>
            </a:endParaRPr>
          </a:p>
        </p:txBody>
      </p:sp>
      <p:sp>
        <p:nvSpPr>
          <p:cNvPr id="9" name="TextBox 6"/>
          <p:cNvSpPr txBox="1">
            <a:spLocks noChangeArrowheads="1"/>
          </p:cNvSpPr>
          <p:nvPr/>
        </p:nvSpPr>
        <p:spPr bwMode="auto">
          <a:xfrm>
            <a:off x="914400" y="4095750"/>
            <a:ext cx="990600" cy="396875"/>
          </a:xfrm>
          <a:prstGeom prst="rect">
            <a:avLst/>
          </a:prstGeom>
          <a:noFill/>
          <a:ln w="9525">
            <a:noFill/>
            <a:miter lim="800000"/>
            <a:headEnd/>
            <a:tailEnd/>
          </a:ln>
        </p:spPr>
        <p:txBody>
          <a:bodyPr>
            <a:spAutoFit/>
          </a:bodyPr>
          <a:lstStyle/>
          <a:p>
            <a:pPr algn="ctr">
              <a:defRPr/>
            </a:pPr>
            <a:r>
              <a:rPr lang="en-US" sz="1200" b="1" dirty="0">
                <a:latin typeface="+mj-lt"/>
              </a:rPr>
              <a:t>D. Donet</a:t>
            </a:r>
            <a:endParaRPr lang="en-US" b="1" dirty="0">
              <a:latin typeface="+mj-lt"/>
            </a:endParaRPr>
          </a:p>
          <a:p>
            <a:pPr algn="ctr">
              <a:defRPr/>
            </a:pPr>
            <a:r>
              <a:rPr lang="en-US" sz="800" b="1" dirty="0">
                <a:latin typeface="+mj-lt"/>
              </a:rPr>
              <a:t>Resident</a:t>
            </a:r>
            <a:endParaRPr lang="en-US" sz="800" dirty="0">
              <a:latin typeface="+mj-lt"/>
            </a:endParaRPr>
          </a:p>
        </p:txBody>
      </p:sp>
      <p:sp>
        <p:nvSpPr>
          <p:cNvPr id="10" name="TextBox 6"/>
          <p:cNvSpPr txBox="1">
            <a:spLocks noChangeArrowheads="1"/>
          </p:cNvSpPr>
          <p:nvPr/>
        </p:nvSpPr>
        <p:spPr bwMode="auto">
          <a:xfrm>
            <a:off x="914400" y="895350"/>
            <a:ext cx="990600" cy="400050"/>
          </a:xfrm>
          <a:prstGeom prst="rect">
            <a:avLst/>
          </a:prstGeom>
          <a:noFill/>
          <a:ln w="9525">
            <a:noFill/>
            <a:miter lim="800000"/>
            <a:headEnd/>
            <a:tailEnd/>
          </a:ln>
        </p:spPr>
        <p:txBody>
          <a:bodyPr>
            <a:spAutoFit/>
          </a:bodyPr>
          <a:lstStyle/>
          <a:p>
            <a:pPr algn="ctr">
              <a:defRPr/>
            </a:pPr>
            <a:r>
              <a:rPr lang="en-US" sz="1200" b="1" dirty="0">
                <a:latin typeface="+mj-lt"/>
              </a:rPr>
              <a:t>R. Cruz</a:t>
            </a:r>
            <a:endParaRPr lang="en-US" b="1" dirty="0">
              <a:latin typeface="+mj-lt"/>
            </a:endParaRPr>
          </a:p>
          <a:p>
            <a:pPr algn="ctr">
              <a:defRPr/>
            </a:pPr>
            <a:r>
              <a:rPr lang="en-US" sz="800" b="1" dirty="0">
                <a:latin typeface="+mj-lt"/>
              </a:rPr>
              <a:t>Resident</a:t>
            </a:r>
            <a:endParaRPr lang="en-US" sz="800" dirty="0">
              <a:latin typeface="+mj-lt"/>
            </a:endParaRPr>
          </a:p>
        </p:txBody>
      </p:sp>
      <p:sp>
        <p:nvSpPr>
          <p:cNvPr id="10248" name="Rectangle 3"/>
          <p:cNvSpPr txBox="1">
            <a:spLocks noChangeArrowheads="1"/>
          </p:cNvSpPr>
          <p:nvPr/>
        </p:nvSpPr>
        <p:spPr bwMode="auto">
          <a:xfrm>
            <a:off x="3581400" y="1524000"/>
            <a:ext cx="3505200" cy="46482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pitchFamily="2" charset="2"/>
              <a:buNone/>
            </a:pPr>
            <a:endParaRPr lang="en-US" sz="1400" dirty="0">
              <a:latin typeface="Perpetua" pitchFamily="18" charset="0"/>
            </a:endParaRPr>
          </a:p>
          <a:p>
            <a:pPr marL="273050" indent="-273050">
              <a:spcBef>
                <a:spcPts val="575"/>
              </a:spcBef>
              <a:buClr>
                <a:schemeClr val="accent1"/>
              </a:buClr>
              <a:buSzPct val="85000"/>
              <a:buFont typeface="Wingdings" pitchFamily="2" charset="2"/>
              <a:buNone/>
            </a:pPr>
            <a:r>
              <a:rPr lang="en-US" sz="1400" b="1" dirty="0">
                <a:latin typeface="Franklin Gothic Book" pitchFamily="34" charset="0"/>
              </a:rPr>
              <a:t>In search for POWER…</a:t>
            </a:r>
          </a:p>
          <a:p>
            <a:pPr marL="273050" indent="-273050">
              <a:spcBef>
                <a:spcPts val="575"/>
              </a:spcBef>
              <a:buClr>
                <a:schemeClr val="accent1"/>
              </a:buClr>
              <a:buSzPct val="85000"/>
              <a:buFont typeface="Wingdings 2" pitchFamily="18" charset="2"/>
              <a:buChar char=""/>
            </a:pPr>
            <a:r>
              <a:rPr lang="en-US" sz="1400" dirty="0">
                <a:latin typeface="Franklin Gothic Book" pitchFamily="34" charset="0"/>
              </a:rPr>
              <a:t>Research projects nationally</a:t>
            </a:r>
          </a:p>
          <a:p>
            <a:pPr marL="273050" indent="-273050">
              <a:spcBef>
                <a:spcPts val="575"/>
              </a:spcBef>
              <a:buClr>
                <a:schemeClr val="accent1"/>
              </a:buClr>
              <a:buSzPct val="85000"/>
              <a:buFont typeface="Wingdings 2" pitchFamily="18" charset="2"/>
              <a:buChar char=""/>
            </a:pPr>
            <a:r>
              <a:rPr lang="en-US" sz="1400" dirty="0">
                <a:latin typeface="Franklin Gothic Book" pitchFamily="34" charset="0"/>
              </a:rPr>
              <a:t>Communities telling their stories</a:t>
            </a:r>
          </a:p>
          <a:p>
            <a:pPr marL="273050" indent="-273050">
              <a:spcBef>
                <a:spcPts val="575"/>
              </a:spcBef>
              <a:buClr>
                <a:schemeClr val="accent1"/>
              </a:buClr>
              <a:buSzPct val="85000"/>
              <a:buFont typeface="Wingdings 2" pitchFamily="18" charset="2"/>
              <a:buChar char=""/>
            </a:pPr>
            <a:endParaRPr lang="en-US" sz="1400" dirty="0">
              <a:latin typeface="Franklin Gothic Book" pitchFamily="34" charset="0"/>
            </a:endParaRPr>
          </a:p>
          <a:p>
            <a:pPr marL="273050" indent="-273050">
              <a:spcBef>
                <a:spcPts val="575"/>
              </a:spcBef>
              <a:buClr>
                <a:schemeClr val="accent1"/>
              </a:buClr>
              <a:buSzPct val="85000"/>
              <a:buFont typeface="Wingdings 2" pitchFamily="18" charset="2"/>
              <a:buNone/>
            </a:pPr>
            <a:r>
              <a:rPr lang="en-US" sz="1400" b="1" dirty="0">
                <a:latin typeface="Franklin Gothic Book" pitchFamily="34" charset="0"/>
              </a:rPr>
              <a:t>The stories we heard….</a:t>
            </a:r>
          </a:p>
          <a:p>
            <a:pPr marL="273050" indent="-273050">
              <a:spcBef>
                <a:spcPts val="575"/>
              </a:spcBef>
              <a:buClr>
                <a:schemeClr val="accent1"/>
              </a:buClr>
              <a:buSzPct val="85000"/>
              <a:buFont typeface="Wingdings 2" pitchFamily="18" charset="2"/>
              <a:buChar char=""/>
            </a:pPr>
            <a:r>
              <a:rPr lang="en-US" sz="1400" dirty="0">
                <a:latin typeface="Franklin Gothic Book" pitchFamily="34" charset="0"/>
              </a:rPr>
              <a:t>Dudley Street Neighborhood Initiative (Boston, MA) </a:t>
            </a:r>
          </a:p>
          <a:p>
            <a:pPr marL="273050" indent="-273050">
              <a:spcBef>
                <a:spcPts val="575"/>
              </a:spcBef>
              <a:buClr>
                <a:schemeClr val="accent1"/>
              </a:buClr>
              <a:buSzPct val="85000"/>
              <a:buFont typeface="Wingdings 2" pitchFamily="18" charset="2"/>
              <a:buChar char=""/>
            </a:pPr>
            <a:r>
              <a:rPr lang="en-US" sz="1400" dirty="0">
                <a:latin typeface="Franklin Gothic Book" pitchFamily="34" charset="0"/>
              </a:rPr>
              <a:t>Sawmill Community Land Trust Revitalization Project (Albuquerque, NM)</a:t>
            </a:r>
          </a:p>
          <a:p>
            <a:pPr marL="273050" indent="-273050">
              <a:spcBef>
                <a:spcPts val="575"/>
              </a:spcBef>
              <a:buClr>
                <a:schemeClr val="accent1"/>
              </a:buClr>
              <a:buSzPct val="85000"/>
              <a:buFont typeface="Wingdings 2" pitchFamily="18" charset="2"/>
              <a:buChar char=""/>
            </a:pPr>
            <a:r>
              <a:rPr lang="en-US" sz="1400" dirty="0">
                <a:latin typeface="Franklin Gothic Book" pitchFamily="34" charset="0"/>
              </a:rPr>
              <a:t>Little Village Capitol of the Mexican Midwest (Chicago, IL)</a:t>
            </a:r>
          </a:p>
          <a:p>
            <a:pPr marL="273050" indent="-273050">
              <a:spcBef>
                <a:spcPts val="575"/>
              </a:spcBef>
              <a:buClr>
                <a:schemeClr val="accent1"/>
              </a:buClr>
              <a:buSzPct val="85000"/>
              <a:buFont typeface="Wingdings 2" pitchFamily="18" charset="2"/>
              <a:buChar char=""/>
            </a:pPr>
            <a:r>
              <a:rPr lang="en-US" sz="1400" dirty="0">
                <a:latin typeface="Franklin Gothic Book" pitchFamily="34" charset="0"/>
              </a:rPr>
              <a:t>Blue Hills and Douglas-Summer Communities (Kansas City, KS/MO)</a:t>
            </a:r>
          </a:p>
          <a:p>
            <a:pPr marL="273050" indent="-273050">
              <a:spcBef>
                <a:spcPts val="575"/>
              </a:spcBef>
              <a:buClr>
                <a:schemeClr val="accent1"/>
              </a:buClr>
              <a:buSzPct val="85000"/>
              <a:buFont typeface="Wingdings 2" pitchFamily="18" charset="2"/>
              <a:buChar char=""/>
            </a:pPr>
            <a:r>
              <a:rPr lang="en-US" sz="1400" dirty="0">
                <a:latin typeface="Franklin Gothic Book" pitchFamily="34" charset="0"/>
              </a:rPr>
              <a:t>Some Place like Home: Gentrification of Downtown Brooklyn/Fort Greene (NY)</a:t>
            </a:r>
          </a:p>
        </p:txBody>
      </p:sp>
      <p:pic>
        <p:nvPicPr>
          <p:cNvPr id="10249" name="Picture 10" descr="Brooklyn 5"/>
          <p:cNvPicPr>
            <a:picLocks noChangeAspect="1" noChangeArrowheads="1"/>
          </p:cNvPicPr>
          <p:nvPr/>
        </p:nvPicPr>
        <p:blipFill>
          <a:blip r:embed="rId4"/>
          <a:srcRect r="36667" b="14793"/>
          <a:stretch>
            <a:fillRect/>
          </a:stretch>
        </p:blipFill>
        <p:spPr bwMode="auto">
          <a:xfrm>
            <a:off x="7391400" y="3810000"/>
            <a:ext cx="1447800" cy="1371600"/>
          </a:xfrm>
          <a:prstGeom prst="rect">
            <a:avLst/>
          </a:prstGeom>
          <a:noFill/>
          <a:ln w="9525">
            <a:noFill/>
            <a:miter lim="800000"/>
            <a:headEnd/>
            <a:tailEnd/>
          </a:ln>
        </p:spPr>
      </p:pic>
      <p:pic>
        <p:nvPicPr>
          <p:cNvPr id="10250" name="Picture 11" descr="Brooklyn 4"/>
          <p:cNvPicPr>
            <a:picLocks noChangeAspect="1" noChangeArrowheads="1"/>
          </p:cNvPicPr>
          <p:nvPr/>
        </p:nvPicPr>
        <p:blipFill>
          <a:blip r:embed="rId5"/>
          <a:srcRect b="5263"/>
          <a:stretch>
            <a:fillRect/>
          </a:stretch>
        </p:blipFill>
        <p:spPr bwMode="auto">
          <a:xfrm>
            <a:off x="7391400" y="5181600"/>
            <a:ext cx="1447800" cy="1371600"/>
          </a:xfrm>
          <a:prstGeom prst="rect">
            <a:avLst/>
          </a:prstGeom>
          <a:noFill/>
          <a:ln w="9525">
            <a:noFill/>
            <a:miter lim="800000"/>
            <a:headEnd/>
            <a:tailEnd/>
          </a:ln>
        </p:spPr>
      </p:pic>
      <p:pic>
        <p:nvPicPr>
          <p:cNvPr id="10251" name="Picture 12"/>
          <p:cNvPicPr>
            <a:picLocks noChangeAspect="1" noChangeArrowheads="1"/>
          </p:cNvPicPr>
          <p:nvPr/>
        </p:nvPicPr>
        <p:blipFill>
          <a:blip r:embed="rId6"/>
          <a:srcRect l="4347" t="4678" r="13043"/>
          <a:stretch>
            <a:fillRect/>
          </a:stretch>
        </p:blipFill>
        <p:spPr bwMode="auto">
          <a:xfrm>
            <a:off x="7391400" y="2667000"/>
            <a:ext cx="1447800" cy="1150938"/>
          </a:xfrm>
          <a:prstGeom prst="rect">
            <a:avLst/>
          </a:prstGeom>
          <a:noFill/>
          <a:ln w="9525">
            <a:noFill/>
            <a:miter lim="800000"/>
            <a:headEnd/>
            <a:tailEnd/>
          </a:ln>
        </p:spPr>
      </p:pic>
      <p:pic>
        <p:nvPicPr>
          <p:cNvPr id="10252" name="Picture 13" descr="charrette 1"/>
          <p:cNvPicPr>
            <a:picLocks noChangeAspect="1" noChangeArrowheads="1"/>
          </p:cNvPicPr>
          <p:nvPr/>
        </p:nvPicPr>
        <p:blipFill>
          <a:blip r:embed="rId7"/>
          <a:srcRect b="5714"/>
          <a:stretch>
            <a:fillRect/>
          </a:stretch>
        </p:blipFill>
        <p:spPr bwMode="auto">
          <a:xfrm>
            <a:off x="7391400" y="1524000"/>
            <a:ext cx="1447800"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1267" name="Rectangle 2"/>
          <p:cNvSpPr>
            <a:spLocks noGrp="1" noChangeArrowheads="1"/>
          </p:cNvSpPr>
          <p:nvPr>
            <p:ph type="title"/>
          </p:nvPr>
        </p:nvSpPr>
        <p:spPr>
          <a:xfrm>
            <a:off x="3352800" y="304800"/>
            <a:ext cx="5486400" cy="1216025"/>
          </a:xfrm>
        </p:spPr>
        <p:txBody>
          <a:bodyPr/>
          <a:lstStyle/>
          <a:p>
            <a:pPr marL="53975" algn="ctr" eaLnBrk="1" hangingPunct="1"/>
            <a:r>
              <a:rPr lang="en-US" dirty="0" smtClean="0">
                <a:solidFill>
                  <a:srgbClr val="675C5C"/>
                </a:solidFill>
              </a:rPr>
              <a:t>The Big Picture</a:t>
            </a:r>
          </a:p>
        </p:txBody>
      </p:sp>
      <p:sp>
        <p:nvSpPr>
          <p:cNvPr id="11268" name="Rectangle 3"/>
          <p:cNvSpPr>
            <a:spLocks noGrp="1" noChangeArrowheads="1"/>
          </p:cNvSpPr>
          <p:nvPr>
            <p:ph sz="quarter" idx="1"/>
          </p:nvPr>
        </p:nvSpPr>
        <p:spPr>
          <a:xfrm>
            <a:off x="3124200" y="1752600"/>
            <a:ext cx="3429000" cy="4648200"/>
          </a:xfrm>
        </p:spPr>
        <p:txBody>
          <a:bodyPr/>
          <a:lstStyle/>
          <a:p>
            <a:pPr>
              <a:buFont typeface="Wingdings 2" pitchFamily="18" charset="2"/>
              <a:buNone/>
            </a:pPr>
            <a:r>
              <a:rPr lang="en-US" sz="1400" b="1" dirty="0" smtClean="0">
                <a:latin typeface="Franklin Gothic Book" pitchFamily="34" charset="0"/>
              </a:rPr>
              <a:t>Current developments surrounding CCS…</a:t>
            </a:r>
          </a:p>
          <a:p>
            <a:r>
              <a:rPr lang="en-US" sz="1400" dirty="0" smtClean="0">
                <a:latin typeface="Franklin Gothic Book" pitchFamily="34" charset="0"/>
              </a:rPr>
              <a:t>Form Based Codes</a:t>
            </a:r>
          </a:p>
          <a:p>
            <a:r>
              <a:rPr lang="en-US" sz="1400" dirty="0" smtClean="0">
                <a:latin typeface="Franklin Gothic Book" pitchFamily="34" charset="0"/>
              </a:rPr>
              <a:t>Transportation</a:t>
            </a:r>
          </a:p>
          <a:p>
            <a:r>
              <a:rPr lang="en-US" sz="1400" dirty="0" smtClean="0">
                <a:latin typeface="Franklin Gothic Book" pitchFamily="34" charset="0"/>
              </a:rPr>
              <a:t>Capitol Mall</a:t>
            </a:r>
          </a:p>
          <a:p>
            <a:r>
              <a:rPr lang="en-US" sz="1400" dirty="0" smtClean="0">
                <a:latin typeface="Franklin Gothic Book" pitchFamily="34" charset="0"/>
              </a:rPr>
              <a:t>Jackson Street Entertainment District</a:t>
            </a:r>
          </a:p>
          <a:p>
            <a:r>
              <a:rPr lang="en-US" sz="1400" dirty="0" smtClean="0">
                <a:latin typeface="Franklin Gothic Book" pitchFamily="34" charset="0"/>
              </a:rPr>
              <a:t>CityScape</a:t>
            </a:r>
          </a:p>
          <a:p>
            <a:r>
              <a:rPr lang="en-US" sz="1400" dirty="0" smtClean="0">
                <a:latin typeface="Franklin Gothic Book" pitchFamily="34" charset="0"/>
              </a:rPr>
              <a:t>Rio Salado </a:t>
            </a:r>
          </a:p>
          <a:p>
            <a:endParaRPr lang="en-US" sz="1400" dirty="0" smtClean="0">
              <a:latin typeface="Franklin Gothic Book" pitchFamily="34" charset="0"/>
            </a:endParaRPr>
          </a:p>
          <a:p>
            <a:pPr>
              <a:buFont typeface="Wingdings 2" pitchFamily="18" charset="2"/>
              <a:buNone/>
            </a:pPr>
            <a:r>
              <a:rPr lang="en-US" sz="1400" b="1" dirty="0" smtClean="0">
                <a:latin typeface="Franklin Gothic Book" pitchFamily="34" charset="0"/>
              </a:rPr>
              <a:t>	WHATS NEXT FOR US?....</a:t>
            </a:r>
          </a:p>
        </p:txBody>
      </p:sp>
      <p:sp>
        <p:nvSpPr>
          <p:cNvPr id="6151" name="TextBox 6"/>
          <p:cNvSpPr txBox="1">
            <a:spLocks noChangeArrowheads="1"/>
          </p:cNvSpPr>
          <p:nvPr/>
        </p:nvSpPr>
        <p:spPr bwMode="auto">
          <a:xfrm>
            <a:off x="838200" y="5715000"/>
            <a:ext cx="1143000" cy="400050"/>
          </a:xfrm>
          <a:prstGeom prst="rect">
            <a:avLst/>
          </a:prstGeom>
          <a:noFill/>
          <a:ln w="9525">
            <a:noFill/>
            <a:miter lim="800000"/>
            <a:headEnd/>
            <a:tailEnd/>
          </a:ln>
        </p:spPr>
        <p:txBody>
          <a:bodyPr>
            <a:spAutoFit/>
          </a:bodyPr>
          <a:lstStyle/>
          <a:p>
            <a:pPr algn="ctr">
              <a:defRPr/>
            </a:pPr>
            <a:r>
              <a:rPr lang="en-US" sz="1200" b="1" dirty="0">
                <a:latin typeface="+mj-lt"/>
              </a:rPr>
              <a:t>F. Hernandez</a:t>
            </a:r>
            <a:endParaRPr lang="en-US" b="1" dirty="0">
              <a:latin typeface="+mj-lt"/>
            </a:endParaRPr>
          </a:p>
          <a:p>
            <a:pPr algn="ctr">
              <a:defRPr/>
            </a:pPr>
            <a:r>
              <a:rPr lang="en-US" sz="800" b="1" dirty="0">
                <a:latin typeface="+mj-lt"/>
              </a:rPr>
              <a:t>Resident</a:t>
            </a:r>
            <a:endParaRPr lang="en-US" sz="800" dirty="0">
              <a:latin typeface="+mj-lt"/>
            </a:endParaRPr>
          </a:p>
        </p:txBody>
      </p:sp>
      <p:sp>
        <p:nvSpPr>
          <p:cNvPr id="9" name="TextBox 6"/>
          <p:cNvSpPr txBox="1">
            <a:spLocks noChangeArrowheads="1"/>
          </p:cNvSpPr>
          <p:nvPr/>
        </p:nvSpPr>
        <p:spPr bwMode="auto">
          <a:xfrm>
            <a:off x="914400" y="4114800"/>
            <a:ext cx="990600" cy="400050"/>
          </a:xfrm>
          <a:prstGeom prst="rect">
            <a:avLst/>
          </a:prstGeom>
          <a:noFill/>
          <a:ln w="9525">
            <a:noFill/>
            <a:miter lim="800000"/>
            <a:headEnd/>
            <a:tailEnd/>
          </a:ln>
        </p:spPr>
        <p:txBody>
          <a:bodyPr>
            <a:spAutoFit/>
          </a:bodyPr>
          <a:lstStyle/>
          <a:p>
            <a:pPr algn="ctr">
              <a:defRPr/>
            </a:pPr>
            <a:r>
              <a:rPr lang="en-US" sz="1200" b="1" dirty="0">
                <a:latin typeface="+mj-lt"/>
              </a:rPr>
              <a:t>L. Hamilton</a:t>
            </a:r>
            <a:endParaRPr lang="en-US" b="1" dirty="0">
              <a:latin typeface="+mj-lt"/>
            </a:endParaRPr>
          </a:p>
          <a:p>
            <a:pPr algn="ctr">
              <a:defRPr/>
            </a:pPr>
            <a:r>
              <a:rPr lang="en-US" sz="800" b="1" dirty="0">
                <a:latin typeface="+mj-lt"/>
              </a:rPr>
              <a:t>Resident</a:t>
            </a:r>
            <a:endParaRPr lang="en-US" sz="800" dirty="0">
              <a:latin typeface="+mj-lt"/>
            </a:endParaRPr>
          </a:p>
        </p:txBody>
      </p:sp>
      <p:sp>
        <p:nvSpPr>
          <p:cNvPr id="10" name="TextBox 6"/>
          <p:cNvSpPr txBox="1">
            <a:spLocks noChangeArrowheads="1"/>
          </p:cNvSpPr>
          <p:nvPr/>
        </p:nvSpPr>
        <p:spPr bwMode="auto">
          <a:xfrm>
            <a:off x="914400" y="895350"/>
            <a:ext cx="990600" cy="400050"/>
          </a:xfrm>
          <a:prstGeom prst="rect">
            <a:avLst/>
          </a:prstGeom>
          <a:noFill/>
          <a:ln w="9525">
            <a:noFill/>
            <a:miter lim="800000"/>
            <a:headEnd/>
            <a:tailEnd/>
          </a:ln>
        </p:spPr>
        <p:txBody>
          <a:bodyPr>
            <a:spAutoFit/>
          </a:bodyPr>
          <a:lstStyle/>
          <a:p>
            <a:pPr algn="ctr">
              <a:defRPr/>
            </a:pPr>
            <a:r>
              <a:rPr lang="en-US" sz="1200" b="1" dirty="0">
                <a:latin typeface="+mj-lt"/>
              </a:rPr>
              <a:t>G. Favela</a:t>
            </a:r>
            <a:endParaRPr lang="en-US" b="1" dirty="0">
              <a:latin typeface="+mj-lt"/>
            </a:endParaRPr>
          </a:p>
          <a:p>
            <a:pPr algn="ctr">
              <a:defRPr/>
            </a:pPr>
            <a:r>
              <a:rPr lang="en-US" sz="800" b="1" dirty="0">
                <a:latin typeface="+mj-lt"/>
              </a:rPr>
              <a:t>Resident</a:t>
            </a:r>
            <a:endParaRPr lang="en-US" sz="800" dirty="0">
              <a:latin typeface="+mj-lt"/>
            </a:endParaRPr>
          </a:p>
        </p:txBody>
      </p:sp>
      <p:sp>
        <p:nvSpPr>
          <p:cNvPr id="15" name="TextBox 6"/>
          <p:cNvSpPr txBox="1">
            <a:spLocks noChangeArrowheads="1"/>
          </p:cNvSpPr>
          <p:nvPr/>
        </p:nvSpPr>
        <p:spPr bwMode="auto">
          <a:xfrm>
            <a:off x="9144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M. Garcia</a:t>
            </a:r>
            <a:endParaRPr lang="en-US" b="1" dirty="0">
              <a:latin typeface="+mj-lt"/>
            </a:endParaRPr>
          </a:p>
          <a:p>
            <a:pPr algn="ctr">
              <a:defRPr/>
            </a:pPr>
            <a:r>
              <a:rPr lang="en-US" sz="800" b="1" dirty="0">
                <a:latin typeface="+mj-lt"/>
              </a:rPr>
              <a:t>Resident</a:t>
            </a:r>
            <a:endParaRPr lang="en-US" sz="800" dirty="0">
              <a:latin typeface="+mj-lt"/>
            </a:endParaRPr>
          </a:p>
        </p:txBody>
      </p:sp>
      <p:pic>
        <p:nvPicPr>
          <p:cNvPr id="11273" name="Picture 10" descr="Light Rail 2"/>
          <p:cNvPicPr>
            <a:picLocks noChangeAspect="1" noChangeArrowheads="1"/>
          </p:cNvPicPr>
          <p:nvPr/>
        </p:nvPicPr>
        <p:blipFill>
          <a:blip r:embed="rId4"/>
          <a:srcRect t="16054"/>
          <a:stretch>
            <a:fillRect/>
          </a:stretch>
        </p:blipFill>
        <p:spPr bwMode="auto">
          <a:xfrm>
            <a:off x="6553200" y="2743200"/>
            <a:ext cx="2438400" cy="1158875"/>
          </a:xfrm>
          <a:prstGeom prst="rect">
            <a:avLst/>
          </a:prstGeom>
          <a:noFill/>
          <a:ln w="9525">
            <a:noFill/>
            <a:miter lim="800000"/>
            <a:headEnd/>
            <a:tailEnd/>
          </a:ln>
        </p:spPr>
      </p:pic>
      <p:pic>
        <p:nvPicPr>
          <p:cNvPr id="11274" name="Picture 11" descr="Downtown Phoenix Code Board 1  copy"/>
          <p:cNvPicPr>
            <a:picLocks noChangeAspect="1" noChangeArrowheads="1"/>
          </p:cNvPicPr>
          <p:nvPr/>
        </p:nvPicPr>
        <p:blipFill>
          <a:blip r:embed="rId5"/>
          <a:srcRect l="3535" t="1144" r="22223" b="81862"/>
          <a:stretch>
            <a:fillRect/>
          </a:stretch>
        </p:blipFill>
        <p:spPr bwMode="auto">
          <a:xfrm>
            <a:off x="6553200" y="1447800"/>
            <a:ext cx="2439988" cy="1092200"/>
          </a:xfrm>
          <a:prstGeom prst="rect">
            <a:avLst/>
          </a:prstGeom>
          <a:noFill/>
          <a:ln w="9525">
            <a:noFill/>
            <a:miter lim="800000"/>
            <a:headEnd/>
            <a:tailEnd/>
          </a:ln>
        </p:spPr>
      </p:pic>
      <p:pic>
        <p:nvPicPr>
          <p:cNvPr id="11275" name="Picture 12" descr="cap"/>
          <p:cNvPicPr>
            <a:picLocks noChangeAspect="1" noChangeArrowheads="1"/>
          </p:cNvPicPr>
          <p:nvPr/>
        </p:nvPicPr>
        <p:blipFill>
          <a:blip r:embed="rId6"/>
          <a:srcRect l="7576" t="14063" b="10938"/>
          <a:stretch>
            <a:fillRect/>
          </a:stretch>
        </p:blipFill>
        <p:spPr bwMode="auto">
          <a:xfrm>
            <a:off x="6553200" y="4075113"/>
            <a:ext cx="2438400" cy="1182687"/>
          </a:xfrm>
          <a:prstGeom prst="rect">
            <a:avLst/>
          </a:prstGeom>
          <a:noFill/>
          <a:ln w="9525">
            <a:noFill/>
            <a:miter lim="800000"/>
            <a:headEnd/>
            <a:tailEnd/>
          </a:ln>
        </p:spPr>
      </p:pic>
      <p:pic>
        <p:nvPicPr>
          <p:cNvPr id="11276" name="Picture 13" descr="JacksonSt3"/>
          <p:cNvPicPr>
            <a:picLocks noChangeAspect="1" noChangeArrowheads="1"/>
          </p:cNvPicPr>
          <p:nvPr/>
        </p:nvPicPr>
        <p:blipFill>
          <a:blip r:embed="rId7"/>
          <a:srcRect l="14000" t="44562" r="3999" b="8888"/>
          <a:stretch>
            <a:fillRect/>
          </a:stretch>
        </p:blipFill>
        <p:spPr bwMode="auto">
          <a:xfrm>
            <a:off x="6553200" y="5426075"/>
            <a:ext cx="2438400" cy="105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2291" name="Rectangle 2"/>
          <p:cNvSpPr>
            <a:spLocks noGrp="1" noChangeArrowheads="1"/>
          </p:cNvSpPr>
          <p:nvPr>
            <p:ph type="title"/>
          </p:nvPr>
        </p:nvSpPr>
        <p:spPr>
          <a:xfrm>
            <a:off x="3352800" y="304800"/>
            <a:ext cx="5486400" cy="1216025"/>
          </a:xfrm>
        </p:spPr>
        <p:txBody>
          <a:bodyPr/>
          <a:lstStyle/>
          <a:p>
            <a:pPr marL="53975" algn="ctr" eaLnBrk="1" hangingPunct="1"/>
            <a:r>
              <a:rPr lang="en-US" sz="3600" dirty="0" smtClean="0">
                <a:solidFill>
                  <a:srgbClr val="675C5C"/>
                </a:solidFill>
              </a:rPr>
              <a:t>Weighing the information…</a:t>
            </a:r>
          </a:p>
        </p:txBody>
      </p:sp>
      <p:sp>
        <p:nvSpPr>
          <p:cNvPr id="12292" name="Rectangle 3"/>
          <p:cNvSpPr>
            <a:spLocks noGrp="1" noChangeArrowheads="1"/>
          </p:cNvSpPr>
          <p:nvPr>
            <p:ph sz="quarter" idx="1"/>
          </p:nvPr>
        </p:nvSpPr>
        <p:spPr>
          <a:xfrm>
            <a:off x="3429000" y="1752600"/>
            <a:ext cx="5029200" cy="4648200"/>
          </a:xfrm>
        </p:spPr>
        <p:txBody>
          <a:bodyPr/>
          <a:lstStyle/>
          <a:p>
            <a:pPr eaLnBrk="1" hangingPunct="1">
              <a:lnSpc>
                <a:spcPct val="90000"/>
              </a:lnSpc>
            </a:pPr>
            <a:r>
              <a:rPr lang="en-US" sz="1400" dirty="0" smtClean="0">
                <a:latin typeface="Franklin Gothic Book" pitchFamily="34" charset="0"/>
              </a:rPr>
              <a:t>How will these developments  affect our community?</a:t>
            </a:r>
          </a:p>
          <a:p>
            <a:pPr eaLnBrk="1" hangingPunct="1">
              <a:lnSpc>
                <a:spcPct val="90000"/>
              </a:lnSpc>
            </a:pPr>
            <a:r>
              <a:rPr lang="en-US" sz="1400" dirty="0" smtClean="0">
                <a:latin typeface="Franklin Gothic Book" pitchFamily="34" charset="0"/>
              </a:rPr>
              <a:t>What opportunities come with this change?</a:t>
            </a:r>
          </a:p>
          <a:p>
            <a:pPr eaLnBrk="1" hangingPunct="1">
              <a:lnSpc>
                <a:spcPct val="90000"/>
              </a:lnSpc>
            </a:pPr>
            <a:r>
              <a:rPr lang="en-US" sz="1400" dirty="0" smtClean="0">
                <a:latin typeface="Franklin Gothic Book" pitchFamily="34" charset="0"/>
              </a:rPr>
              <a:t>How do we guide and contribute to change that is coming? </a:t>
            </a:r>
          </a:p>
        </p:txBody>
      </p:sp>
      <p:sp>
        <p:nvSpPr>
          <p:cNvPr id="11" name="TextBox 6"/>
          <p:cNvSpPr txBox="1">
            <a:spLocks noChangeArrowheads="1"/>
          </p:cNvSpPr>
          <p:nvPr/>
        </p:nvSpPr>
        <p:spPr bwMode="auto">
          <a:xfrm>
            <a:off x="914400" y="5695950"/>
            <a:ext cx="990600" cy="400050"/>
          </a:xfrm>
          <a:prstGeom prst="rect">
            <a:avLst/>
          </a:prstGeom>
          <a:noFill/>
          <a:ln w="9525">
            <a:noFill/>
            <a:miter lim="800000"/>
            <a:headEnd/>
            <a:tailEnd/>
          </a:ln>
        </p:spPr>
        <p:txBody>
          <a:bodyPr>
            <a:spAutoFit/>
          </a:bodyPr>
          <a:lstStyle/>
          <a:p>
            <a:pPr algn="ctr">
              <a:defRPr/>
            </a:pPr>
            <a:r>
              <a:rPr lang="en-US" sz="1200" b="1" dirty="0">
                <a:latin typeface="+mj-lt"/>
              </a:rPr>
              <a:t>L. Hickman</a:t>
            </a:r>
            <a:endParaRPr lang="en-US" b="1" dirty="0">
              <a:latin typeface="+mj-lt"/>
            </a:endParaRPr>
          </a:p>
          <a:p>
            <a:pPr algn="ctr">
              <a:defRPr/>
            </a:pPr>
            <a:r>
              <a:rPr lang="en-US" sz="800" b="1" dirty="0">
                <a:latin typeface="+mj-lt"/>
              </a:rPr>
              <a:t>Resident</a:t>
            </a:r>
            <a:endParaRPr lang="en-US" sz="800" dirty="0">
              <a:latin typeface="+mj-lt"/>
            </a:endParaRPr>
          </a:p>
        </p:txBody>
      </p:sp>
      <p:sp>
        <p:nvSpPr>
          <p:cNvPr id="9" name="TextBox 6"/>
          <p:cNvSpPr txBox="1">
            <a:spLocks noChangeArrowheads="1"/>
          </p:cNvSpPr>
          <p:nvPr/>
        </p:nvSpPr>
        <p:spPr bwMode="auto">
          <a:xfrm>
            <a:off x="838200" y="4095750"/>
            <a:ext cx="1143000" cy="400050"/>
          </a:xfrm>
          <a:prstGeom prst="rect">
            <a:avLst/>
          </a:prstGeom>
          <a:noFill/>
          <a:ln w="9525">
            <a:noFill/>
            <a:miter lim="800000"/>
            <a:headEnd/>
            <a:tailEnd/>
          </a:ln>
        </p:spPr>
        <p:txBody>
          <a:bodyPr>
            <a:spAutoFit/>
          </a:bodyPr>
          <a:lstStyle/>
          <a:p>
            <a:pPr algn="ctr">
              <a:defRPr/>
            </a:pPr>
            <a:r>
              <a:rPr lang="en-US" sz="1200" b="1" dirty="0" smtClean="0">
                <a:latin typeface="+mj-lt"/>
              </a:rPr>
              <a:t>M. Torres</a:t>
            </a:r>
            <a:endParaRPr lang="en-US" b="1" dirty="0">
              <a:latin typeface="+mj-lt"/>
            </a:endParaRPr>
          </a:p>
          <a:p>
            <a:pPr algn="ctr">
              <a:defRPr/>
            </a:pPr>
            <a:r>
              <a:rPr lang="en-US" sz="800" b="1" dirty="0">
                <a:latin typeface="+mj-lt"/>
              </a:rPr>
              <a:t>Resident</a:t>
            </a:r>
            <a:endParaRPr lang="en-US" sz="800" dirty="0">
              <a:latin typeface="+mj-lt"/>
            </a:endParaRPr>
          </a:p>
        </p:txBody>
      </p:sp>
      <p:sp>
        <p:nvSpPr>
          <p:cNvPr id="10" name="TextBox 6"/>
          <p:cNvSpPr txBox="1">
            <a:spLocks noChangeArrowheads="1"/>
          </p:cNvSpPr>
          <p:nvPr/>
        </p:nvSpPr>
        <p:spPr bwMode="auto">
          <a:xfrm>
            <a:off x="838200" y="876300"/>
            <a:ext cx="1066800" cy="400050"/>
          </a:xfrm>
          <a:prstGeom prst="rect">
            <a:avLst/>
          </a:prstGeom>
          <a:noFill/>
          <a:ln w="9525">
            <a:noFill/>
            <a:miter lim="800000"/>
            <a:headEnd/>
            <a:tailEnd/>
          </a:ln>
        </p:spPr>
        <p:txBody>
          <a:bodyPr>
            <a:spAutoFit/>
          </a:bodyPr>
          <a:lstStyle/>
          <a:p>
            <a:pPr algn="ctr">
              <a:defRPr/>
            </a:pPr>
            <a:r>
              <a:rPr lang="en-US" sz="1200" b="1" dirty="0">
                <a:latin typeface="+mj-lt"/>
              </a:rPr>
              <a:t>J. Hernandez</a:t>
            </a:r>
            <a:endParaRPr lang="en-US" b="1" dirty="0">
              <a:latin typeface="+mj-lt"/>
            </a:endParaRPr>
          </a:p>
          <a:p>
            <a:pPr algn="ctr">
              <a:defRPr/>
            </a:pPr>
            <a:r>
              <a:rPr lang="en-US" sz="800" b="1" dirty="0">
                <a:latin typeface="+mj-lt"/>
              </a:rPr>
              <a:t>Resident</a:t>
            </a:r>
            <a:endParaRPr lang="en-US" sz="800" dirty="0">
              <a:latin typeface="+mj-lt"/>
            </a:endParaRPr>
          </a:p>
        </p:txBody>
      </p:sp>
      <p:sp>
        <p:nvSpPr>
          <p:cNvPr id="15" name="TextBox 6"/>
          <p:cNvSpPr txBox="1">
            <a:spLocks noChangeArrowheads="1"/>
          </p:cNvSpPr>
          <p:nvPr/>
        </p:nvSpPr>
        <p:spPr bwMode="auto">
          <a:xfrm>
            <a:off x="838200" y="2495550"/>
            <a:ext cx="1143000" cy="400050"/>
          </a:xfrm>
          <a:prstGeom prst="rect">
            <a:avLst/>
          </a:prstGeom>
          <a:noFill/>
          <a:ln w="9525">
            <a:noFill/>
            <a:miter lim="800000"/>
            <a:headEnd/>
            <a:tailEnd/>
          </a:ln>
        </p:spPr>
        <p:txBody>
          <a:bodyPr>
            <a:spAutoFit/>
          </a:bodyPr>
          <a:lstStyle/>
          <a:p>
            <a:pPr algn="ctr">
              <a:defRPr/>
            </a:pPr>
            <a:r>
              <a:rPr lang="en-US" sz="1200" b="1" dirty="0">
                <a:latin typeface="+mj-lt"/>
              </a:rPr>
              <a:t>W. Hernandez</a:t>
            </a:r>
            <a:endParaRPr lang="en-US" b="1" dirty="0">
              <a:latin typeface="+mj-lt"/>
            </a:endParaRPr>
          </a:p>
          <a:p>
            <a:pPr algn="ctr">
              <a:defRPr/>
            </a:pPr>
            <a:r>
              <a:rPr lang="en-US" sz="800" b="1" dirty="0">
                <a:latin typeface="+mj-lt"/>
              </a:rPr>
              <a:t>Resident</a:t>
            </a:r>
            <a:endParaRPr lang="en-US" sz="800" dirty="0">
              <a:latin typeface="+mj-lt"/>
            </a:endParaRPr>
          </a:p>
        </p:txBody>
      </p:sp>
      <p:pic>
        <p:nvPicPr>
          <p:cNvPr id="12297" name="Picture 10" descr="Map Board copy"/>
          <p:cNvPicPr>
            <a:picLocks noChangeAspect="1" noChangeArrowheads="1"/>
          </p:cNvPicPr>
          <p:nvPr/>
        </p:nvPicPr>
        <p:blipFill>
          <a:blip r:embed="rId4"/>
          <a:srcRect t="1932" b="1489"/>
          <a:stretch>
            <a:fillRect/>
          </a:stretch>
        </p:blipFill>
        <p:spPr bwMode="auto">
          <a:xfrm>
            <a:off x="3379788" y="2819400"/>
            <a:ext cx="5002212"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3074" name="Rectangle 2"/>
          <p:cNvSpPr>
            <a:spLocks noGrp="1" noChangeArrowheads="1"/>
          </p:cNvSpPr>
          <p:nvPr>
            <p:ph type="title"/>
          </p:nvPr>
        </p:nvSpPr>
        <p:spPr>
          <a:xfrm>
            <a:off x="3352800" y="304800"/>
            <a:ext cx="5486400" cy="1216025"/>
          </a:xfrm>
        </p:spPr>
        <p:txBody>
          <a:bodyPr>
            <a:normAutofit fontScale="90000"/>
          </a:bodyPr>
          <a:lstStyle/>
          <a:p>
            <a:pPr marL="53975" algn="ctr" eaLnBrk="1" hangingPunct="1">
              <a:defRPr/>
            </a:pPr>
            <a:r>
              <a:rPr lang="en-US" sz="3600" dirty="0" smtClean="0">
                <a:solidFill>
                  <a:srgbClr val="675C5C"/>
                </a:solidFill>
              </a:rPr>
              <a:t>Let the conversations begin…</a:t>
            </a:r>
          </a:p>
        </p:txBody>
      </p:sp>
      <p:sp>
        <p:nvSpPr>
          <p:cNvPr id="13316" name="Rectangle 3"/>
          <p:cNvSpPr>
            <a:spLocks noGrp="1" noChangeArrowheads="1"/>
          </p:cNvSpPr>
          <p:nvPr>
            <p:ph sz="quarter" idx="1"/>
          </p:nvPr>
        </p:nvSpPr>
        <p:spPr>
          <a:xfrm>
            <a:off x="3200400" y="1828800"/>
            <a:ext cx="3200400" cy="2286000"/>
          </a:xfrm>
        </p:spPr>
        <p:txBody>
          <a:bodyPr/>
          <a:lstStyle/>
          <a:p>
            <a:pPr eaLnBrk="1" hangingPunct="1">
              <a:lnSpc>
                <a:spcPct val="90000"/>
              </a:lnSpc>
            </a:pPr>
            <a:r>
              <a:rPr lang="en-US" sz="1400" dirty="0" smtClean="0">
                <a:latin typeface="Franklin Gothic Book" pitchFamily="34" charset="0"/>
              </a:rPr>
              <a:t>Originally planned as two meetings:  Table Talk and Table Talk and Some</a:t>
            </a:r>
          </a:p>
          <a:p>
            <a:pPr eaLnBrk="1" hangingPunct="1">
              <a:lnSpc>
                <a:spcPct val="90000"/>
              </a:lnSpc>
            </a:pPr>
            <a:r>
              <a:rPr lang="en-US" sz="1400" dirty="0" smtClean="0">
                <a:latin typeface="Franklin Gothic Book" pitchFamily="34" charset="0"/>
              </a:rPr>
              <a:t>POWER of the community towards the end of the 1</a:t>
            </a:r>
            <a:r>
              <a:rPr lang="en-US" sz="1400" baseline="30000" dirty="0" smtClean="0">
                <a:latin typeface="Franklin Gothic Book" pitchFamily="34" charset="0"/>
              </a:rPr>
              <a:t>st</a:t>
            </a:r>
            <a:r>
              <a:rPr lang="en-US" sz="1400" dirty="0" smtClean="0">
                <a:latin typeface="Franklin Gothic Book" pitchFamily="34" charset="0"/>
              </a:rPr>
              <a:t> two meetings was still growing…</a:t>
            </a:r>
          </a:p>
          <a:p>
            <a:pPr eaLnBrk="1" hangingPunct="1">
              <a:lnSpc>
                <a:spcPct val="90000"/>
              </a:lnSpc>
            </a:pPr>
            <a:r>
              <a:rPr lang="en-US" sz="1400" dirty="0" smtClean="0">
                <a:latin typeface="Franklin Gothic Book" pitchFamily="34" charset="0"/>
              </a:rPr>
              <a:t>Resulted in four meetings total</a:t>
            </a:r>
          </a:p>
        </p:txBody>
      </p:sp>
      <p:sp>
        <p:nvSpPr>
          <p:cNvPr id="6151" name="TextBox 6"/>
          <p:cNvSpPr txBox="1">
            <a:spLocks noChangeArrowheads="1"/>
          </p:cNvSpPr>
          <p:nvPr/>
        </p:nvSpPr>
        <p:spPr bwMode="auto">
          <a:xfrm>
            <a:off x="914400" y="4065588"/>
            <a:ext cx="990600" cy="396875"/>
          </a:xfrm>
          <a:prstGeom prst="rect">
            <a:avLst/>
          </a:prstGeom>
          <a:noFill/>
          <a:ln w="9525">
            <a:noFill/>
            <a:miter lim="800000"/>
            <a:headEnd/>
            <a:tailEnd/>
          </a:ln>
        </p:spPr>
        <p:txBody>
          <a:bodyPr>
            <a:spAutoFit/>
          </a:bodyPr>
          <a:lstStyle/>
          <a:p>
            <a:pPr algn="ctr">
              <a:defRPr/>
            </a:pPr>
            <a:r>
              <a:rPr lang="en-US" sz="1200" b="1" dirty="0">
                <a:latin typeface="+mj-lt"/>
              </a:rPr>
              <a:t>K. Kimya</a:t>
            </a:r>
            <a:endParaRPr lang="en-US" b="1" dirty="0">
              <a:latin typeface="+mj-lt"/>
            </a:endParaRPr>
          </a:p>
          <a:p>
            <a:pPr algn="ctr">
              <a:defRPr/>
            </a:pPr>
            <a:r>
              <a:rPr lang="en-US" sz="800" b="1" dirty="0">
                <a:latin typeface="+mj-lt"/>
              </a:rPr>
              <a:t>Resident</a:t>
            </a:r>
            <a:endParaRPr lang="en-US" sz="800" dirty="0">
              <a:latin typeface="+mj-lt"/>
            </a:endParaRPr>
          </a:p>
        </p:txBody>
      </p:sp>
      <p:sp>
        <p:nvSpPr>
          <p:cNvPr id="11" name="TextBox 6"/>
          <p:cNvSpPr txBox="1">
            <a:spLocks noChangeArrowheads="1"/>
          </p:cNvSpPr>
          <p:nvPr/>
        </p:nvSpPr>
        <p:spPr bwMode="auto">
          <a:xfrm>
            <a:off x="914400" y="5695950"/>
            <a:ext cx="990600" cy="400050"/>
          </a:xfrm>
          <a:prstGeom prst="rect">
            <a:avLst/>
          </a:prstGeom>
          <a:noFill/>
          <a:ln w="9525">
            <a:noFill/>
            <a:miter lim="800000"/>
            <a:headEnd/>
            <a:tailEnd/>
          </a:ln>
        </p:spPr>
        <p:txBody>
          <a:bodyPr>
            <a:spAutoFit/>
          </a:bodyPr>
          <a:lstStyle/>
          <a:p>
            <a:pPr algn="ctr">
              <a:defRPr/>
            </a:pPr>
            <a:r>
              <a:rPr lang="en-US" sz="1200" b="1" dirty="0">
                <a:latin typeface="+mj-lt"/>
              </a:rPr>
              <a:t>R. Lopez</a:t>
            </a:r>
            <a:endParaRPr lang="en-US" b="1" dirty="0">
              <a:latin typeface="+mj-lt"/>
            </a:endParaRPr>
          </a:p>
          <a:p>
            <a:pPr algn="ctr">
              <a:defRPr/>
            </a:pPr>
            <a:r>
              <a:rPr lang="en-US" sz="800" b="1" dirty="0">
                <a:latin typeface="+mj-lt"/>
              </a:rPr>
              <a:t>Resident</a:t>
            </a:r>
            <a:endParaRPr lang="en-US" sz="800" dirty="0">
              <a:latin typeface="+mj-lt"/>
            </a:endParaRPr>
          </a:p>
        </p:txBody>
      </p:sp>
      <p:sp>
        <p:nvSpPr>
          <p:cNvPr id="9" name="TextBox 6"/>
          <p:cNvSpPr txBox="1">
            <a:spLocks noChangeArrowheads="1"/>
          </p:cNvSpPr>
          <p:nvPr/>
        </p:nvSpPr>
        <p:spPr bwMode="auto">
          <a:xfrm>
            <a:off x="914400" y="895350"/>
            <a:ext cx="990600" cy="400050"/>
          </a:xfrm>
          <a:prstGeom prst="rect">
            <a:avLst/>
          </a:prstGeom>
          <a:noFill/>
          <a:ln w="9525">
            <a:noFill/>
            <a:miter lim="800000"/>
            <a:headEnd/>
            <a:tailEnd/>
          </a:ln>
        </p:spPr>
        <p:txBody>
          <a:bodyPr>
            <a:spAutoFit/>
          </a:bodyPr>
          <a:lstStyle/>
          <a:p>
            <a:pPr algn="ctr">
              <a:defRPr/>
            </a:pPr>
            <a:r>
              <a:rPr lang="en-US" sz="1200" b="1" dirty="0">
                <a:latin typeface="+mj-lt"/>
              </a:rPr>
              <a:t>J. Holm</a:t>
            </a:r>
            <a:endParaRPr lang="en-US" b="1" dirty="0">
              <a:latin typeface="+mj-lt"/>
            </a:endParaRPr>
          </a:p>
          <a:p>
            <a:pPr algn="ctr">
              <a:defRPr/>
            </a:pPr>
            <a:r>
              <a:rPr lang="en-US" sz="800" b="1" dirty="0">
                <a:latin typeface="+mj-lt"/>
              </a:rPr>
              <a:t>Resident</a:t>
            </a:r>
            <a:endParaRPr lang="en-US" sz="800" dirty="0">
              <a:latin typeface="+mj-lt"/>
            </a:endParaRPr>
          </a:p>
        </p:txBody>
      </p:sp>
      <p:sp>
        <p:nvSpPr>
          <p:cNvPr id="10" name="TextBox 6"/>
          <p:cNvSpPr txBox="1">
            <a:spLocks noChangeArrowheads="1"/>
          </p:cNvSpPr>
          <p:nvPr/>
        </p:nvSpPr>
        <p:spPr bwMode="auto">
          <a:xfrm>
            <a:off x="914400" y="2495550"/>
            <a:ext cx="990600" cy="396875"/>
          </a:xfrm>
          <a:prstGeom prst="rect">
            <a:avLst/>
          </a:prstGeom>
          <a:noFill/>
          <a:ln w="9525">
            <a:noFill/>
            <a:miter lim="800000"/>
            <a:headEnd/>
            <a:tailEnd/>
          </a:ln>
        </p:spPr>
        <p:txBody>
          <a:bodyPr>
            <a:spAutoFit/>
          </a:bodyPr>
          <a:lstStyle/>
          <a:p>
            <a:pPr algn="ctr">
              <a:defRPr/>
            </a:pPr>
            <a:r>
              <a:rPr lang="en-US" sz="1200" b="1" dirty="0">
                <a:latin typeface="+mj-lt"/>
              </a:rPr>
              <a:t>D. Jendrick</a:t>
            </a:r>
            <a:endParaRPr lang="en-US" b="1" dirty="0">
              <a:latin typeface="+mj-lt"/>
            </a:endParaRPr>
          </a:p>
          <a:p>
            <a:pPr algn="ctr">
              <a:defRPr/>
            </a:pPr>
            <a:r>
              <a:rPr lang="en-US" sz="800" b="1" dirty="0">
                <a:latin typeface="+mj-lt"/>
              </a:rPr>
              <a:t>Resident</a:t>
            </a:r>
            <a:endParaRPr lang="en-US" sz="800" dirty="0">
              <a:latin typeface="+mj-lt"/>
            </a:endParaRPr>
          </a:p>
        </p:txBody>
      </p:sp>
      <p:pic>
        <p:nvPicPr>
          <p:cNvPr id="13321" name="Picture 3" descr="March 09 071.jpg"/>
          <p:cNvPicPr>
            <a:picLocks noChangeAspect="1"/>
          </p:cNvPicPr>
          <p:nvPr/>
        </p:nvPicPr>
        <p:blipFill>
          <a:blip r:embed="rId4"/>
          <a:srcRect t="5556" b="8333"/>
          <a:stretch>
            <a:fillRect/>
          </a:stretch>
        </p:blipFill>
        <p:spPr bwMode="auto">
          <a:xfrm>
            <a:off x="6629400" y="1676400"/>
            <a:ext cx="2057400" cy="2362200"/>
          </a:xfrm>
          <a:prstGeom prst="rect">
            <a:avLst/>
          </a:prstGeom>
          <a:noFill/>
          <a:ln w="9525">
            <a:noFill/>
            <a:miter lim="800000"/>
            <a:headEnd/>
            <a:tailEnd/>
          </a:ln>
        </p:spPr>
      </p:pic>
      <p:pic>
        <p:nvPicPr>
          <p:cNvPr id="13322" name="Picture 3" descr="March 09 006.jpg"/>
          <p:cNvPicPr>
            <a:picLocks noChangeAspect="1"/>
          </p:cNvPicPr>
          <p:nvPr/>
        </p:nvPicPr>
        <p:blipFill>
          <a:blip r:embed="rId5"/>
          <a:srcRect l="7933" t="4762" r="7933" b="7143"/>
          <a:stretch>
            <a:fillRect/>
          </a:stretch>
        </p:blipFill>
        <p:spPr bwMode="auto">
          <a:xfrm>
            <a:off x="6400800" y="4343400"/>
            <a:ext cx="2286000" cy="1795463"/>
          </a:xfrm>
          <a:prstGeom prst="rect">
            <a:avLst/>
          </a:prstGeom>
          <a:noFill/>
          <a:ln w="9525">
            <a:noFill/>
            <a:miter lim="800000"/>
            <a:headEnd/>
            <a:tailEnd/>
          </a:ln>
        </p:spPr>
      </p:pic>
      <p:pic>
        <p:nvPicPr>
          <p:cNvPr id="13323" name="Picture 7" descr="March 09 035.jpg"/>
          <p:cNvPicPr>
            <a:picLocks noChangeAspect="1"/>
          </p:cNvPicPr>
          <p:nvPr/>
        </p:nvPicPr>
        <p:blipFill>
          <a:blip r:embed="rId6"/>
          <a:srcRect l="10622" t="29851" r="12234" b="6468"/>
          <a:stretch>
            <a:fillRect/>
          </a:stretch>
        </p:blipFill>
        <p:spPr bwMode="auto">
          <a:xfrm>
            <a:off x="3200400" y="4343400"/>
            <a:ext cx="2819400"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descr="Final Walk of Fame copy.jpg"/>
          <p:cNvPicPr>
            <a:picLocks noChangeAspect="1"/>
          </p:cNvPicPr>
          <p:nvPr/>
        </p:nvPicPr>
        <p:blipFill>
          <a:blip r:embed="rId3" cstate="print"/>
          <a:srcRect r="45358"/>
          <a:stretch>
            <a:fillRect/>
          </a:stretch>
        </p:blipFill>
        <p:spPr bwMode="auto">
          <a:xfrm>
            <a:off x="0" y="0"/>
            <a:ext cx="2895600" cy="6858000"/>
          </a:xfrm>
          <a:prstGeom prst="rect">
            <a:avLst/>
          </a:prstGeom>
          <a:noFill/>
          <a:ln w="9525">
            <a:noFill/>
            <a:miter lim="800000"/>
            <a:headEnd/>
            <a:tailEnd/>
          </a:ln>
        </p:spPr>
      </p:pic>
      <p:sp>
        <p:nvSpPr>
          <p:cNvPr id="13" name="TextBox 6"/>
          <p:cNvSpPr txBox="1">
            <a:spLocks noChangeArrowheads="1"/>
          </p:cNvSpPr>
          <p:nvPr/>
        </p:nvSpPr>
        <p:spPr bwMode="auto">
          <a:xfrm>
            <a:off x="914400" y="4095750"/>
            <a:ext cx="990600" cy="400050"/>
          </a:xfrm>
          <a:prstGeom prst="rect">
            <a:avLst/>
          </a:prstGeom>
          <a:noFill/>
          <a:ln w="9525">
            <a:noFill/>
            <a:miter lim="800000"/>
            <a:headEnd/>
            <a:tailEnd/>
          </a:ln>
        </p:spPr>
        <p:txBody>
          <a:bodyPr>
            <a:spAutoFit/>
          </a:bodyPr>
          <a:lstStyle/>
          <a:p>
            <a:pPr algn="ctr">
              <a:defRPr/>
            </a:pPr>
            <a:r>
              <a:rPr lang="en-US" sz="1200" b="1" dirty="0">
                <a:latin typeface="+mj-lt"/>
              </a:rPr>
              <a:t>J. Mendez</a:t>
            </a:r>
            <a:endParaRPr lang="en-US" b="1" dirty="0">
              <a:latin typeface="+mj-lt"/>
            </a:endParaRPr>
          </a:p>
          <a:p>
            <a:pPr algn="ctr">
              <a:defRPr/>
            </a:pPr>
            <a:r>
              <a:rPr lang="en-US" sz="800" b="1" dirty="0">
                <a:latin typeface="+mj-lt"/>
              </a:rPr>
              <a:t>Resident</a:t>
            </a:r>
            <a:endParaRPr lang="en-US" sz="800" dirty="0">
              <a:latin typeface="+mj-lt"/>
            </a:endParaRPr>
          </a:p>
        </p:txBody>
      </p:sp>
      <p:sp>
        <p:nvSpPr>
          <p:cNvPr id="14" name="TextBox 6"/>
          <p:cNvSpPr txBox="1">
            <a:spLocks noChangeArrowheads="1"/>
          </p:cNvSpPr>
          <p:nvPr/>
        </p:nvSpPr>
        <p:spPr bwMode="auto">
          <a:xfrm>
            <a:off x="914400" y="5695950"/>
            <a:ext cx="990600" cy="400050"/>
          </a:xfrm>
          <a:prstGeom prst="rect">
            <a:avLst/>
          </a:prstGeom>
          <a:noFill/>
          <a:ln w="9525">
            <a:noFill/>
            <a:miter lim="800000"/>
            <a:headEnd/>
            <a:tailEnd/>
          </a:ln>
        </p:spPr>
        <p:txBody>
          <a:bodyPr>
            <a:spAutoFit/>
          </a:bodyPr>
          <a:lstStyle/>
          <a:p>
            <a:pPr algn="ctr">
              <a:defRPr/>
            </a:pPr>
            <a:r>
              <a:rPr lang="en-US" sz="1200" b="1" dirty="0">
                <a:latin typeface="+mj-lt"/>
              </a:rPr>
              <a:t>A. Mendez</a:t>
            </a:r>
            <a:endParaRPr lang="en-US" b="1" dirty="0">
              <a:latin typeface="+mj-lt"/>
            </a:endParaRPr>
          </a:p>
          <a:p>
            <a:pPr algn="ctr">
              <a:defRPr/>
            </a:pPr>
            <a:r>
              <a:rPr lang="en-US" sz="800" b="1" dirty="0">
                <a:latin typeface="+mj-lt"/>
              </a:rPr>
              <a:t>Resident</a:t>
            </a:r>
            <a:endParaRPr lang="en-US" sz="800" dirty="0">
              <a:latin typeface="+mj-lt"/>
            </a:endParaRPr>
          </a:p>
        </p:txBody>
      </p:sp>
      <p:sp>
        <p:nvSpPr>
          <p:cNvPr id="9" name="TextBox 6"/>
          <p:cNvSpPr txBox="1">
            <a:spLocks noChangeArrowheads="1"/>
          </p:cNvSpPr>
          <p:nvPr/>
        </p:nvSpPr>
        <p:spPr bwMode="auto">
          <a:xfrm>
            <a:off x="914400" y="895350"/>
            <a:ext cx="990600" cy="400050"/>
          </a:xfrm>
          <a:prstGeom prst="rect">
            <a:avLst/>
          </a:prstGeom>
          <a:noFill/>
          <a:ln w="9525">
            <a:noFill/>
            <a:miter lim="800000"/>
            <a:headEnd/>
            <a:tailEnd/>
          </a:ln>
        </p:spPr>
        <p:txBody>
          <a:bodyPr>
            <a:spAutoFit/>
          </a:bodyPr>
          <a:lstStyle/>
          <a:p>
            <a:pPr algn="ctr">
              <a:defRPr/>
            </a:pPr>
            <a:r>
              <a:rPr lang="en-US" sz="1200" b="1" dirty="0">
                <a:latin typeface="+mj-lt"/>
              </a:rPr>
              <a:t>D. Manella</a:t>
            </a:r>
            <a:endParaRPr lang="en-US" b="1" dirty="0">
              <a:latin typeface="+mj-lt"/>
            </a:endParaRPr>
          </a:p>
          <a:p>
            <a:pPr algn="ctr">
              <a:defRPr/>
            </a:pPr>
            <a:r>
              <a:rPr lang="en-US" sz="800" b="1" dirty="0">
                <a:latin typeface="+mj-lt"/>
              </a:rPr>
              <a:t>Resident</a:t>
            </a:r>
            <a:endParaRPr lang="en-US" sz="800" dirty="0">
              <a:latin typeface="+mj-lt"/>
            </a:endParaRPr>
          </a:p>
        </p:txBody>
      </p:sp>
      <p:sp>
        <p:nvSpPr>
          <p:cNvPr id="10" name="TextBox 6"/>
          <p:cNvSpPr txBox="1">
            <a:spLocks noChangeArrowheads="1"/>
          </p:cNvSpPr>
          <p:nvPr/>
        </p:nvSpPr>
        <p:spPr bwMode="auto">
          <a:xfrm>
            <a:off x="914400" y="2495550"/>
            <a:ext cx="990600" cy="400050"/>
          </a:xfrm>
          <a:prstGeom prst="rect">
            <a:avLst/>
          </a:prstGeom>
          <a:noFill/>
          <a:ln w="9525">
            <a:noFill/>
            <a:miter lim="800000"/>
            <a:headEnd/>
            <a:tailEnd/>
          </a:ln>
        </p:spPr>
        <p:txBody>
          <a:bodyPr>
            <a:spAutoFit/>
          </a:bodyPr>
          <a:lstStyle/>
          <a:p>
            <a:pPr algn="ctr">
              <a:defRPr/>
            </a:pPr>
            <a:r>
              <a:rPr lang="en-US" sz="1200" b="1" dirty="0">
                <a:latin typeface="+mj-lt"/>
              </a:rPr>
              <a:t>B. Martin</a:t>
            </a:r>
            <a:endParaRPr lang="en-US" b="1" dirty="0">
              <a:latin typeface="+mj-lt"/>
            </a:endParaRPr>
          </a:p>
          <a:p>
            <a:pPr algn="ctr">
              <a:defRPr/>
            </a:pPr>
            <a:r>
              <a:rPr lang="en-US" sz="800" b="1" dirty="0">
                <a:latin typeface="+mj-lt"/>
              </a:rPr>
              <a:t>Resident</a:t>
            </a:r>
            <a:endParaRPr lang="en-US" sz="800" dirty="0">
              <a:latin typeface="+mj-lt"/>
            </a:endParaRPr>
          </a:p>
        </p:txBody>
      </p:sp>
      <p:pic>
        <p:nvPicPr>
          <p:cNvPr id="14343" name="Picture 4" descr="Invitation (August 09b) web"/>
          <p:cNvPicPr>
            <a:picLocks noChangeAspect="1" noChangeArrowheads="1"/>
          </p:cNvPicPr>
          <p:nvPr/>
        </p:nvPicPr>
        <p:blipFill>
          <a:blip r:embed="rId4"/>
          <a:srcRect/>
          <a:stretch>
            <a:fillRect/>
          </a:stretch>
        </p:blipFill>
        <p:spPr bwMode="auto">
          <a:xfrm>
            <a:off x="2895600" y="187325"/>
            <a:ext cx="3505200" cy="4537075"/>
          </a:xfrm>
          <a:prstGeom prst="rect">
            <a:avLst/>
          </a:prstGeom>
          <a:noFill/>
          <a:ln w="9525">
            <a:noFill/>
            <a:miter lim="800000"/>
            <a:headEnd/>
            <a:tailEnd/>
          </a:ln>
        </p:spPr>
      </p:pic>
      <p:pic>
        <p:nvPicPr>
          <p:cNvPr id="14344" name="Picture 11" descr="\\Prchome\fdrive\Programs &amp; Projects\PNDC, NU\Table Talk, TT &amp; Some\Invitation (August 09).jpg"/>
          <p:cNvPicPr>
            <a:picLocks noChangeAspect="1" noChangeArrowheads="1"/>
          </p:cNvPicPr>
          <p:nvPr/>
        </p:nvPicPr>
        <p:blipFill>
          <a:blip r:embed="rId5" cstate="print"/>
          <a:srcRect/>
          <a:stretch>
            <a:fillRect/>
          </a:stretch>
        </p:blipFill>
        <p:spPr bwMode="auto">
          <a:xfrm>
            <a:off x="5486400" y="2209800"/>
            <a:ext cx="34734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2441</TotalTime>
  <Words>1464</Words>
  <Application>Microsoft Office PowerPoint</Application>
  <PresentationFormat>On-screen Show (4:3)</PresentationFormat>
  <Paragraphs>393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Slide 1</vt:lpstr>
      <vt:lpstr>Central City South at a Glance</vt:lpstr>
      <vt:lpstr>28 Points of Pride</vt:lpstr>
      <vt:lpstr>CCS Trolley Tour</vt:lpstr>
      <vt:lpstr>Community Power</vt:lpstr>
      <vt:lpstr>The Big Picture</vt:lpstr>
      <vt:lpstr>Weighing the information…</vt:lpstr>
      <vt:lpstr>Let the conversations begin…</vt:lpstr>
      <vt:lpstr>Slide 9</vt:lpstr>
      <vt:lpstr>Slide 10</vt:lpstr>
      <vt:lpstr>Slide 11</vt:lpstr>
      <vt:lpstr>08.15.09</vt:lpstr>
      <vt:lpstr>Slide 13</vt:lpstr>
      <vt:lpstr>What Happened?...</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c:title>
  <dc:creator>Casey Petett</dc:creator>
  <cp:lastModifiedBy>Owner</cp:lastModifiedBy>
  <cp:revision>165</cp:revision>
  <cp:lastPrinted>1601-01-01T00:00:00Z</cp:lastPrinted>
  <dcterms:created xsi:type="dcterms:W3CDTF">2010-03-10T06:10:42Z</dcterms:created>
  <dcterms:modified xsi:type="dcterms:W3CDTF">2010-06-29T20:29:08Z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